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9" r:id="rId16"/>
    <p:sldId id="270" r:id="rId17"/>
    <p:sldId id="271" r:id="rId18"/>
    <p:sldId id="272" r:id="rId19"/>
    <p:sldId id="273" r:id="rId20"/>
    <p:sldId id="280" r:id="rId21"/>
    <p:sldId id="274" r:id="rId22"/>
    <p:sldId id="276" r:id="rId23"/>
    <p:sldId id="282" r:id="rId24"/>
    <p:sldId id="281" r:id="rId25"/>
    <p:sldId id="277" r:id="rId26"/>
    <p:sldId id="27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66355"/>
  </p:normalViewPr>
  <p:slideViewPr>
    <p:cSldViewPr snapToGrid="0">
      <p:cViewPr varScale="1">
        <p:scale>
          <a:sx n="71" d="100"/>
          <a:sy n="71" d="100"/>
        </p:scale>
        <p:origin x="1584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A571A43-1F0D-4568-9F55-D6F619C28B02}" type="datetime1">
              <a:rPr lang="ko-KR" altLang="en-US"/>
              <a:pPr lvl="0">
                <a:defRPr/>
              </a:pPr>
              <a:t>2021. 6. 15.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1F2D6B-D878-4CEA-B72F-F791C7C2640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이번 캡스톤디자인</a:t>
            </a:r>
            <a:r>
              <a:rPr lang="en-US" altLang="ko-KR" dirty="0"/>
              <a:t>1</a:t>
            </a:r>
            <a:r>
              <a:rPr lang="ko-KR" altLang="en-US" dirty="0"/>
              <a:t> 수업에 </a:t>
            </a:r>
            <a:r>
              <a:rPr lang="en-US" altLang="ko-KR" dirty="0"/>
              <a:t>E</a:t>
            </a:r>
            <a:r>
              <a:rPr lang="ko-KR" altLang="en-US" dirty="0"/>
              <a:t>드라이브를 통한 본문 검색 인터페이스 구현 이란 주제로 진행하게 된 컴퓨터공학과 </a:t>
            </a:r>
            <a:r>
              <a:rPr lang="ko-KR" altLang="en-US" dirty="0" err="1"/>
              <a:t>안형욱</a:t>
            </a:r>
            <a:r>
              <a:rPr lang="en-US" altLang="ko-KR" dirty="0"/>
              <a:t>,</a:t>
            </a:r>
            <a:r>
              <a:rPr lang="ko-KR" altLang="en-US" dirty="0"/>
              <a:t> 이승윤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168D633-98C0-43FF-9CFA-EF9A4754A8E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kumimoji="1"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kumimoji="1"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</a:t>
            </a:r>
            <a:r>
              <a:rPr kumimoji="1"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기본적인 설명은 다음과 같습니다</a:t>
            </a:r>
            <a:r>
              <a:rPr kumimoji="1"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kumimoji="1"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최적화를 할 경우 빠른 성능적 장점을 얻을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따라서 대용량의 파일을 검색하여 결과를 나타내는 이번 프로젝트의 목적상 빠른 성능을 낼 수 있는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적합하다고 생각하여 채용했습니다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kumimoji="0"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 Api</a:t>
            </a:r>
            <a:r>
              <a:rPr kumimoji="0"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얻은 검색결과 데이터를 </a:t>
            </a:r>
            <a:r>
              <a:rPr kumimoji="0"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</a:t>
            </a:r>
            <a:r>
              <a:rPr kumimoji="0"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관리하는데 사용했습니다</a:t>
            </a:r>
            <a:r>
              <a:rPr kumimoji="0"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endParaRPr kumimoji="1" lang="en-US" altLang="ko-KR"/>
          </a:p>
          <a:p>
            <a:pPr lvl="0">
              <a:defRPr/>
            </a:pPr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/>
              <a:t>마지막으로 </a:t>
            </a:r>
            <a:r>
              <a:rPr kumimoji="1" lang="en-US" altLang="ko-KR"/>
              <a:t>Mantine</a:t>
            </a:r>
            <a:r>
              <a:rPr kumimoji="1" lang="ko-KR" altLang="en-US"/>
              <a:t>입니다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Mantine</a:t>
            </a:r>
            <a:r>
              <a:rPr kumimoji="1" lang="ko-KR" altLang="en-US"/>
              <a:t>은 </a:t>
            </a:r>
            <a:r>
              <a:rPr kumimoji="1" lang="en-US" altLang="ko-KR"/>
              <a:t>HTML/CSS </a:t>
            </a:r>
            <a:r>
              <a:rPr kumimoji="1" lang="ko-KR" altLang="en-US"/>
              <a:t>의 </a:t>
            </a:r>
            <a:r>
              <a:rPr kumimoji="1" lang="en-US" altLang="ko-KR"/>
              <a:t>Bootstrap</a:t>
            </a:r>
            <a:r>
              <a:rPr kumimoji="1" lang="ko-KR" altLang="en-US"/>
              <a:t>과 같이 </a:t>
            </a:r>
            <a:r>
              <a:rPr kumimoji="1" lang="en-US" altLang="ko-KR"/>
              <a:t>React</a:t>
            </a:r>
            <a:r>
              <a:rPr kumimoji="1" lang="ko-KR" altLang="en-US"/>
              <a:t>로 작성된 </a:t>
            </a:r>
            <a:r>
              <a:rPr kumimoji="1" lang="en-US" altLang="ko-KR"/>
              <a:t>UI</a:t>
            </a:r>
            <a:r>
              <a:rPr kumimoji="1" lang="ko-KR" altLang="en-US"/>
              <a:t>를 </a:t>
            </a:r>
            <a:r>
              <a:rPr kumimoji="1" lang="en-US" altLang="ko-KR"/>
              <a:t>Api</a:t>
            </a:r>
            <a:r>
              <a:rPr kumimoji="1" lang="ko-KR" altLang="en-US"/>
              <a:t>의 형태로 제공해주는 오픈소스 라이브러리입니다</a:t>
            </a:r>
            <a:r>
              <a:rPr kumimoji="1" lang="en-US" altLang="ko-KR"/>
              <a:t>.</a:t>
            </a:r>
            <a:r>
              <a:rPr kumimoji="1" lang="ko-KR" altLang="en-US"/>
              <a:t> 저희는 웹페이지의 </a:t>
            </a:r>
            <a:r>
              <a:rPr kumimoji="1" lang="en-US" altLang="ko-KR"/>
              <a:t>UI</a:t>
            </a:r>
            <a:r>
              <a:rPr kumimoji="1" lang="ko-KR" altLang="en-US"/>
              <a:t>의 디자인적 요소를 </a:t>
            </a:r>
            <a:r>
              <a:rPr kumimoji="1" lang="en-US" altLang="ko-KR"/>
              <a:t>Mantine</a:t>
            </a:r>
            <a:r>
              <a:rPr kumimoji="1" lang="ko-KR" altLang="en-US"/>
              <a:t>을 채용하여 구현했습니다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초기 계획은 왼쪽 그림과 같이 이미 저장되어 </a:t>
            </a:r>
            <a:r>
              <a:rPr kumimoji="1" lang="ko-KR" altLang="en-US" dirty="0" err="1"/>
              <a:t>본문내용이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추출되어있는</a:t>
            </a:r>
            <a:r>
              <a:rPr kumimoji="1" lang="ko-KR" altLang="en-US" dirty="0"/>
              <a:t> 상태의 데이터를 받아 </a:t>
            </a:r>
            <a:r>
              <a:rPr kumimoji="1" lang="en-US" altLang="ko-KR" dirty="0" err="1"/>
              <a:t>django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제작할 인터페이스와 융합한 형태의 모습으로 구현할 예정이었지만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회사 </a:t>
            </a:r>
            <a:r>
              <a:rPr kumimoji="1" lang="ko-KR" altLang="en-US" dirty="0" err="1"/>
              <a:t>내부망</a:t>
            </a:r>
            <a:r>
              <a:rPr kumimoji="1" lang="ko-KR" altLang="en-US" dirty="0"/>
              <a:t> 밑 접근 권한의 문제로 인해 </a:t>
            </a:r>
            <a:r>
              <a:rPr kumimoji="1" lang="ko-KR" altLang="en-US" dirty="0" err="1"/>
              <a:t>산학업체를</a:t>
            </a:r>
            <a:r>
              <a:rPr kumimoji="1" lang="ko-KR" altLang="en-US" dirty="0"/>
              <a:t> 통해 전달받은 추출된 데이터의 형식을 토대로 </a:t>
            </a:r>
            <a:r>
              <a:rPr kumimoji="1" lang="en-US" altLang="ko-KR" dirty="0"/>
              <a:t>mock data, </a:t>
            </a:r>
            <a:r>
              <a:rPr kumimoji="1" lang="ko-KR" altLang="en-US" dirty="0"/>
              <a:t>즉 테스트용 데이터를 직접 만들어 오른쪽그림과 같이 </a:t>
            </a:r>
            <a:r>
              <a:rPr kumimoji="1" lang="en-US" altLang="ko-KR" dirty="0" err="1"/>
              <a:t>elasticsearch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검색엔진을 구현하고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react,mantine</a:t>
            </a:r>
            <a:r>
              <a:rPr kumimoji="1" lang="ko-KR" altLang="en-US" dirty="0"/>
              <a:t>을 통해 인터페이스를 구현하고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redux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ko-KR" altLang="en-US" dirty="0" err="1"/>
              <a:t>상태관리를</a:t>
            </a:r>
            <a:r>
              <a:rPr kumimoji="1" lang="ko-KR" altLang="en-US" dirty="0"/>
              <a:t> 하는 방식으로 구현했습니다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</a:t>
            </a:r>
            <a:r>
              <a:rPr kumimoji="1" lang="ko-KR" altLang="en-US" dirty="0" err="1"/>
              <a:t>문서파일과</a:t>
            </a:r>
            <a:r>
              <a:rPr kumimoji="1" lang="ko-KR" altLang="en-US" dirty="0"/>
              <a:t> 같은 대용량 파일의 경우는 </a:t>
            </a:r>
            <a:r>
              <a:rPr kumimoji="1" lang="en-US" altLang="ko-KR" dirty="0"/>
              <a:t>AWS S3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버킷을</a:t>
            </a:r>
            <a:r>
              <a:rPr kumimoji="1" lang="ko-KR" altLang="en-US" dirty="0"/>
              <a:t> 사용하여 관리하였고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최종적으로 만들어진 어플리케이션을 </a:t>
            </a:r>
            <a:r>
              <a:rPr kumimoji="1" lang="en-US" altLang="ko-KR" dirty="0"/>
              <a:t>EC2 </a:t>
            </a:r>
            <a:r>
              <a:rPr kumimoji="1" lang="ko-KR" altLang="en-US" dirty="0"/>
              <a:t>서비스를 통해 배포하였습니다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사용자는 문서 저장소</a:t>
            </a:r>
            <a:r>
              <a:rPr kumimoji="1" lang="en-US" altLang="ko-KR" dirty="0"/>
              <a:t>(S3)</a:t>
            </a:r>
            <a:r>
              <a:rPr kumimoji="1" lang="ko-KR" altLang="en-US" dirty="0"/>
              <a:t>에 문서를 저장하는 것과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로 배포된 웹사이트에서 문서를 검색하는 기능을 이용할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dirty="0"/>
              <a:t>S3</a:t>
            </a:r>
            <a:r>
              <a:rPr kumimoji="1" lang="ko-KR" altLang="en-US" dirty="0"/>
              <a:t>에 저장된 문서를 문서 </a:t>
            </a:r>
            <a:r>
              <a:rPr kumimoji="1" lang="ko-KR" altLang="en-US" dirty="0" err="1"/>
              <a:t>파서로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파싱되어</a:t>
            </a:r>
            <a:r>
              <a:rPr kumimoji="1" lang="ko-KR" altLang="en-US" dirty="0"/>
              <a:t> 나온 결과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</a:t>
            </a:r>
            <a:r>
              <a:rPr kumimoji="1" lang="en-US" altLang="ko-KR" dirty="0"/>
              <a:t>mock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elastic cloud</a:t>
            </a:r>
            <a:r>
              <a:rPr kumimoji="1" lang="ko-KR" altLang="en-US" dirty="0"/>
              <a:t>에 스키마 구조에 맞게 저장합니다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저장되어 나온 결과를 바탕으로 </a:t>
            </a:r>
            <a:r>
              <a:rPr kumimoji="1" lang="en-US" altLang="ko-KR" dirty="0"/>
              <a:t>react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redux, </a:t>
            </a:r>
            <a:r>
              <a:rPr kumimoji="1" lang="en-US" altLang="ko-KR" dirty="0" err="1"/>
              <a:t>mantine</a:t>
            </a:r>
            <a:r>
              <a:rPr kumimoji="1" lang="ko-KR" altLang="en-US" dirty="0"/>
              <a:t>을 통해 제작된 검색 인터페이스를 통해 사용자는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에서 배포된 웹사이트에서 검색을 할 경우 앞서 말한 작성된 프론트에서 </a:t>
            </a:r>
            <a:r>
              <a:rPr kumimoji="1" lang="en-US" altLang="ko-KR" dirty="0"/>
              <a:t>request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처리하여 </a:t>
            </a:r>
            <a:r>
              <a:rPr kumimoji="1" lang="en-US" altLang="ko-KR" dirty="0"/>
              <a:t>elastic cloud</a:t>
            </a:r>
            <a:r>
              <a:rPr kumimoji="1" lang="ko-KR" altLang="en-US" dirty="0"/>
              <a:t>에 원하는 결과값에 대한 </a:t>
            </a:r>
            <a:r>
              <a:rPr kumimoji="1" lang="en-US" altLang="ko-KR" dirty="0"/>
              <a:t>request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요청하고 검색 결과를 받아 데이터를 가공하여 사용자에게 제공합니다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다음은 직접 구현된 사항을 보여주는 프로젝트 결과입니다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 결과를 보여주는 사이트는 해당 도메인을 웹 브라우저 </a:t>
            </a:r>
            <a:r>
              <a:rPr kumimoji="1" lang="ko-KR" altLang="en-US" dirty="0" err="1"/>
              <a:t>주소창에</a:t>
            </a:r>
            <a:r>
              <a:rPr kumimoji="1" lang="ko-KR" altLang="en-US" dirty="0"/>
              <a:t> 입력 시 접속이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맨 처음 사이트에 접속하면 화면과 같은 모습을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메뉴 바를 통해 사용자가 원하는 분류에 따라 검색 할 수 있도록 지정할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바로 우측에 있는 검색 바를 통해 </a:t>
            </a:r>
            <a:r>
              <a:rPr kumimoji="1" lang="ko-KR" altLang="en-US" dirty="0" err="1"/>
              <a:t>검색어를</a:t>
            </a:r>
            <a:r>
              <a:rPr kumimoji="1" lang="ko-KR" altLang="en-US" dirty="0"/>
              <a:t> 입력하고 검색 결과를 요청할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검색 결과를 조회하기 위해선 우측 상단에 있는 로그인 버튼을 통해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해야만 검색 결과 창을 확인할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1810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홈페이지의 로그인 버튼을 누르면 나오는 로그인 페이지입니다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양식에 맞추어 작성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로그인버튼을 누르면 홈페이지로 </a:t>
            </a:r>
            <a:r>
              <a:rPr kumimoji="1" lang="ko-KR" altLang="en-US" dirty="0" err="1"/>
              <a:t>리다이렉트되어</a:t>
            </a:r>
            <a:r>
              <a:rPr kumimoji="1" lang="ko-KR" altLang="en-US" dirty="0"/>
              <a:t> 이동합니다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해당 </a:t>
            </a:r>
            <a:r>
              <a:rPr kumimoji="1" lang="ko-KR" altLang="en-US" dirty="0" err="1"/>
              <a:t>로그인은</a:t>
            </a:r>
            <a:r>
              <a:rPr kumimoji="1" lang="ko-KR" altLang="en-US" dirty="0"/>
              <a:t> 산업협력체의 회원 관리 폼 및 기능을 </a:t>
            </a:r>
            <a:r>
              <a:rPr kumimoji="1" lang="ko-KR" altLang="en-US" dirty="0" err="1"/>
              <a:t>건네받아</a:t>
            </a:r>
            <a:r>
              <a:rPr kumimoji="1" lang="ko-KR" altLang="en-US" dirty="0"/>
              <a:t> 구현할 예정이었으나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회사 내부 문제로 인해 자료를 </a:t>
            </a:r>
            <a:r>
              <a:rPr kumimoji="1" lang="ko-KR" altLang="en-US" dirty="0" err="1"/>
              <a:t>건네받지</a:t>
            </a:r>
            <a:r>
              <a:rPr kumimoji="1" lang="ko-KR" altLang="en-US" dirty="0"/>
              <a:t> 못하여 완성하지 못한 상태입니다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따라서 현재 해당 폼에 대한 회원관리 기능은 각 기업의 </a:t>
            </a:r>
            <a:r>
              <a:rPr kumimoji="1" lang="ko-KR" altLang="en-US" dirty="0" err="1"/>
              <a:t>회원관리에</a:t>
            </a:r>
            <a:r>
              <a:rPr kumimoji="1" lang="ko-KR" altLang="en-US" dirty="0"/>
              <a:t> 적용시킬 계획이기 때문에 페이지의 인터페이스만 </a:t>
            </a:r>
            <a:r>
              <a:rPr kumimoji="1" lang="ko-KR" altLang="en-US" dirty="0" err="1"/>
              <a:t>구현해놓은</a:t>
            </a:r>
            <a:r>
              <a:rPr kumimoji="1" lang="ko-KR" altLang="en-US" dirty="0"/>
              <a:t> 상황입니다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홈페이지에 입력한 검색 양식에 따른 검색결과를 보여줍니다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검색 </a:t>
            </a:r>
            <a:r>
              <a:rPr kumimoji="1" lang="ko-KR" altLang="en-US" dirty="0" err="1"/>
              <a:t>결과창에</a:t>
            </a:r>
            <a:r>
              <a:rPr kumimoji="1" lang="ko-KR" altLang="en-US" dirty="0"/>
              <a:t> 따른 각 기능은 화면에 명시해 놓은 설명과 같습니다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파일명 우측에 있는 돋보기 모양에 마우스 포인터를 움직이면 파일의 </a:t>
            </a:r>
            <a:r>
              <a:rPr kumimoji="1" lang="ko-KR" altLang="en-US" dirty="0" err="1"/>
              <a:t>문서명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작성자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생성일과</a:t>
            </a:r>
            <a:r>
              <a:rPr kumimoji="1" lang="ko-KR" altLang="en-US" dirty="0"/>
              <a:t> 같은 자세한 정보를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검색 </a:t>
            </a:r>
            <a:r>
              <a:rPr kumimoji="1" lang="ko-KR" altLang="en-US" dirty="0" err="1"/>
              <a:t>입력창</a:t>
            </a:r>
            <a:r>
              <a:rPr kumimoji="1" lang="ko-KR" altLang="en-US" dirty="0"/>
              <a:t> 하단에 있는 정렬과 </a:t>
            </a:r>
            <a:r>
              <a:rPr kumimoji="1" lang="ko-KR" altLang="en-US" dirty="0" err="1"/>
              <a:t>고급검색</a:t>
            </a:r>
            <a:r>
              <a:rPr kumimoji="1" lang="ko-KR" altLang="en-US" dirty="0"/>
              <a:t> 기능을 통해 조금 더 자세한 조건으로 검색할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F2D6B-D878-4CEA-B72F-F791C7C264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612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이번 </a:t>
            </a:r>
            <a:r>
              <a:rPr kumimoji="1" lang="ko-KR" altLang="en-US" dirty="0" err="1"/>
              <a:t>캡스톤</a:t>
            </a:r>
            <a:r>
              <a:rPr kumimoji="1" lang="ko-KR" altLang="en-US" dirty="0"/>
              <a:t> 디자인 기간 동안 계획하고 만들어낸 결과는 처음에 계획했던 구조와는 많이 달라진 형태를 띄고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앞서 언급하였듯이 회사 </a:t>
            </a:r>
            <a:r>
              <a:rPr kumimoji="1" lang="ko-KR" altLang="en-US" dirty="0" err="1"/>
              <a:t>내부망</a:t>
            </a:r>
            <a:r>
              <a:rPr kumimoji="1" lang="ko-KR" altLang="en-US" dirty="0"/>
              <a:t> 접속에 대한 제한으로 그 해결방안을 도출하는데 상당한 시간이 소요되었고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도출된 해결방안 또한 안전을 확보한 상태에서 시도한 것이 아니었기 때문에 수많은 시행착오가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그로 인해 초기에 계획한 기능들이 다 구현되지 못한 채 완성도가 다소 부족한 상태로 남아있게 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F2D6B-D878-4CEA-B72F-F791C7C2640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0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 목차는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먼저 프로젝트 선정 이유를 말씀드린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프로젝트에 대한 사전 조사 및 접근 방법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프로젝트 구조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그에 따른 프로젝트 구현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결론 및 기대효과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프로젝트를 진행함에 있어서 어떻게 관리 했는지를 말씀드리고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시연과 함께 발표를 마무리할 예정입니다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162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따라서 추후에는 앞서 말한 정렬 기준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고급 검색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로그인 기능을 구현하고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구축하지 못했던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아키텍쳐를</a:t>
            </a:r>
            <a:r>
              <a:rPr kumimoji="1" lang="ko-KR" altLang="en-US" dirty="0"/>
              <a:t> 새로 구성하여 본 프로젝트와 연결하는 작업을 </a:t>
            </a:r>
            <a:r>
              <a:rPr kumimoji="1" lang="ko-KR" altLang="en-US" dirty="0" err="1"/>
              <a:t>계획중에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F2D6B-D878-4CEA-B72F-F791C7C2640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9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프로젝트는 문서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중앙화에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의한 문서 본문 검색 서비스를 제공하는 검색엔진을 제작하는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기존에 사용하였던 문서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중앙화된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검색및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조회를 더 쉽게 사용 할 수 있는 효과를 가져다 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카테고리별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 기능을 통해 사용자가 직접 최적화된 맞춤 검색 시스템을 사용할 수 있는 서비스를 제공하고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친화적인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UI/UX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구현하여 서비스의 사용성을 높입니다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나아가 대량의 파일들에 대한 쉽고 빠른 검색을 조직의 중앙화문서에 이용되는 것 뿐만 아니라 대량 문서 파일에 대한 접근을 필요로 하는 모든 시스템에 서비스를 제공 할 수도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서비스에 대한 수요는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 문서 관리를 하고 싶어하는 회사나 공개적인 데이터를 제공하는 관공서나 서비스 기업들에 초점을 맞추고 제작되었지만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말했듯이 범용적 서비스에서도 발전될 가능성을 가지고 있다라고 생각됩니다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문서중앙화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 뿐만 아니라 다른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퍼블릭한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예를들어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구글 드라이브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등에도 문서 본문 내용 검색의 목적으로 사용될 수 있을 것이라고 기대됩니다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F2D6B-D878-4CEA-B72F-F791C7C2640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07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저희는 </a:t>
            </a:r>
            <a:r>
              <a:rPr kumimoji="1" lang="en-US" altLang="ko-KR" dirty="0"/>
              <a:t>Slack </a:t>
            </a:r>
            <a:r>
              <a:rPr kumimoji="1" lang="ko-KR" altLang="en-US" dirty="0"/>
              <a:t>이라는 메신저 어플리케이션을 통해 회의록 작성 및 주간 할당 과제를 부여하고 관리했습니다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소스코드 자료나 참고 </a:t>
            </a:r>
            <a:r>
              <a:rPr kumimoji="1" lang="ko-KR" altLang="en-US" dirty="0" err="1"/>
              <a:t>문헌등도</a:t>
            </a:r>
            <a:r>
              <a:rPr kumimoji="1" lang="ko-KR" altLang="en-US" dirty="0"/>
              <a:t> 이 메신저를 통해 공유하여 프로젝트를 진행하는데 있어서 전반적인 스케줄 관리를 수행했습니다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F2D6B-D878-4CEA-B72F-F791C7C2640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467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저희는 </a:t>
            </a:r>
            <a:r>
              <a:rPr kumimoji="1" lang="en-US" altLang="ko-KR" dirty="0" err="1"/>
              <a:t>khu</a:t>
            </a:r>
            <a:r>
              <a:rPr kumimoji="1" lang="en-US" altLang="ko-KR" dirty="0"/>
              <a:t>-hub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소스코드 형상관리를 시행했으며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flow</a:t>
            </a:r>
            <a:r>
              <a:rPr kumimoji="1" lang="ko-KR" altLang="en-US" dirty="0" err="1"/>
              <a:t>를통한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및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작업을 참고하여 진행했습니다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F2D6B-D878-4CEA-B72F-F791C7C2640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33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프로젝트 역할분담은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안형욱</a:t>
            </a:r>
            <a:r>
              <a:rPr kumimoji="1" lang="ko-KR" altLang="en-US" dirty="0"/>
              <a:t> 학생은 </a:t>
            </a:r>
            <a:r>
              <a:rPr kumimoji="1" lang="en-US" altLang="ko-KR" dirty="0"/>
              <a:t>elastic search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검색 기능을 구현하는 역할을 주로 맡았으며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이승윤 학생은 그를 위해 필요한 보조적인 데이터를 구현 및 구축하는 역할을 주로 맡아 진행했습니다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F2D6B-D878-4CEA-B72F-F791C7C2640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823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프로젝트 시연이 있겠습니다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시연은 </a:t>
            </a:r>
            <a:r>
              <a:rPr kumimoji="1" lang="ko-KR" altLang="en-US" dirty="0" err="1"/>
              <a:t>안형욱</a:t>
            </a:r>
            <a:r>
              <a:rPr kumimoji="1" lang="ko-KR" altLang="en-US" dirty="0"/>
              <a:t> 학생이 진행하도록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F2D6B-D878-4CEA-B72F-F791C7C2640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13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F2D6B-D878-4CEA-B72F-F791C7C2640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2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먼저 프로젝트 </a:t>
            </a:r>
            <a:r>
              <a:rPr lang="ko-KR" altLang="en-US" dirty="0" err="1"/>
              <a:t>선정이유입니다</a:t>
            </a:r>
            <a:r>
              <a:rPr lang="en-US" altLang="ko-KR" dirty="0"/>
              <a:t>.</a:t>
            </a:r>
            <a:r>
              <a:rPr lang="ko-KR" altLang="en-US" dirty="0"/>
              <a:t> 현재 기업에서는 문서 </a:t>
            </a:r>
            <a:r>
              <a:rPr lang="ko-KR" altLang="en-US" dirty="0" err="1"/>
              <a:t>중앙화에</a:t>
            </a:r>
            <a:r>
              <a:rPr lang="ko-KR" altLang="en-US" dirty="0"/>
              <a:t> 대한 관심 및 적용이 많아지고 있는 추세입니다</a:t>
            </a:r>
            <a:r>
              <a:rPr lang="en-US" altLang="ko-KR" dirty="0"/>
              <a:t>.</a:t>
            </a:r>
            <a:r>
              <a:rPr lang="ko-KR" altLang="en-US" dirty="0"/>
              <a:t> 문서 </a:t>
            </a:r>
            <a:r>
              <a:rPr lang="ko-KR" altLang="en-US" dirty="0" err="1"/>
              <a:t>중앙화란</a:t>
            </a:r>
            <a:r>
              <a:rPr lang="en-US" altLang="ko-KR" dirty="0"/>
              <a:t>.</a:t>
            </a:r>
            <a:r>
              <a:rPr lang="ko-KR" altLang="en-US" dirty="0"/>
              <a:t> 기업에서 생산되거나 취급하는 모든 정보와 </a:t>
            </a:r>
            <a:r>
              <a:rPr lang="ko-KR" altLang="en-US" dirty="0" err="1"/>
              <a:t>작업물을</a:t>
            </a:r>
            <a:r>
              <a:rPr lang="ko-KR" altLang="en-US" dirty="0"/>
              <a:t> 개인 </a:t>
            </a:r>
            <a:r>
              <a:rPr lang="en-US" altLang="ko-KR" dirty="0"/>
              <a:t>PC</a:t>
            </a:r>
            <a:r>
              <a:rPr lang="ko-KR" altLang="en-US" dirty="0"/>
              <a:t>에 저장하지 않고</a:t>
            </a:r>
            <a:r>
              <a:rPr lang="en-US" altLang="ko-KR" dirty="0"/>
              <a:t>,</a:t>
            </a:r>
            <a:r>
              <a:rPr lang="ko-KR" altLang="en-US" dirty="0"/>
              <a:t> 중앙 서버에 저장하여 관리하는 것을 말합니다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문서가 유출이 되면 기업내 소유하고 있는 기술력 과 개인정보가 유출 되기때문에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기업내 막대한 금액 피해와 개인정보보안에 심각한 피해를 가져오게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이러한 피해를 막고자 최근에 기업들은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문서중앙화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라는 솔루션을 통해 사내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문서유출건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보안을 강화하고 있는 추세입니다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endParaRPr kumimoji="1"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회사측면에서 주요 문서를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중앙화하여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통합하면 자산화를 할 수 있음과 동시에 분실 및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휴대성의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문제에서도 손쉽게 해결할 수 있는 방안이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드라이브처럼 사용하기 때문에 사용의 편의성도 일부 보장될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여러 문서들을 중앙화함으로써 생기는 다양한 문제점도 존재하기 마련입니다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사용자 편의 측에서 볼 때 생기는 문제점들을 예를 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중앙화된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문서들의 내용 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프로젝트 아키텍처라는 내용이 포함된 문서만 골라 검색을 하려 했을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만약 본문 검색기능이 탑재되어 있지 않은 상황이라면 사용자는 검색키워드를 어떻게 넣어야 할지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검색했을 때 나오는 많은 결과물들을 어떻게 구별하여야 할지에 대한 불편함을 느낄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대량의 파일들을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중앙화하게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되면 파일명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폴더명과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단순 메타정보 기반의 검색은 사용자가 원하는 정보를 빠르게 검색하는 것이 불가능하다라고 생각됩니다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주변에서 쉽게 볼 수 있는 검색엔진 시스템에서도 파일 본문 내용의 검색기능은 찾아볼 수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대량의 파일들을 중앙화 하였을 때 생기는 문제점을 해결함과 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편의성 개선 능력도 향상시킬 수 있도록 하기 위해 본 프로젝트는 문서 내 본문 내용을 추출할 수 있는 기술을 기반으로 추출 완료된 문서 내용을 효율적으로 검색할 수 있는 검색 엔진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개발하는 것을 목표로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>
              <a:defRPr/>
            </a:pPr>
            <a:r>
              <a:rPr kumimoji="1" lang="ko-KR" altLang="en-US" dirty="0"/>
              <a:t> </a:t>
            </a:r>
          </a:p>
          <a:p>
            <a:pPr lvl="0">
              <a:defRPr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산업체에서 개발한 문서 본문 내용을 추출할 수 있는 기술을 활용하여 추출된 내용을 기준으로 저희는 추출된 내용을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 담아 원하는 기준에 따라 검색 결과를 보여줄 수 있는 </a:t>
            </a:r>
            <a:r>
              <a:rPr kumimoji="1" lang="en-US" altLang="ko-KR" dirty="0"/>
              <a:t>Elastic search </a:t>
            </a:r>
            <a:r>
              <a:rPr kumimoji="1" lang="ko-KR" altLang="en-US" dirty="0"/>
              <a:t>오픈소스를 활용하여 검색 시 파일명이 아닌 본문 내용이 포함되도록 하는 인터페이스 환경을 구현하였습니다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저희는 앞서 말한  프로젝트를 구현하기 위해 몇가지 </a:t>
            </a:r>
            <a:r>
              <a:rPr kumimoji="1" lang="ko-KR" altLang="en-US" dirty="0" err="1"/>
              <a:t>기술스택</a:t>
            </a:r>
            <a:r>
              <a:rPr kumimoji="1" lang="ko-KR" altLang="en-US" dirty="0"/>
              <a:t> 및 오픈 소스를 조사했습니다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먼저 </a:t>
            </a:r>
            <a:r>
              <a:rPr kumimoji="1" lang="ko-KR" altLang="en-US" dirty="0" err="1"/>
              <a:t>엘라스틱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서치에</a:t>
            </a:r>
            <a:r>
              <a:rPr kumimoji="1" lang="ko-KR" altLang="en-US" dirty="0"/>
              <a:t> 대해 말씀드리겠습니다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 err="1"/>
              <a:t>엘라스틱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서치에</a:t>
            </a:r>
            <a:r>
              <a:rPr kumimoji="1" lang="ko-KR" altLang="en-US" dirty="0"/>
              <a:t> 대한 대략적인 설명은 다음과 같으며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내용 전체를 </a:t>
            </a:r>
            <a:r>
              <a:rPr kumimoji="1" lang="ko-KR" altLang="en-US" dirty="0" err="1"/>
              <a:t>색인해서</a:t>
            </a:r>
            <a:r>
              <a:rPr kumimoji="1" lang="ko-KR" altLang="en-US" dirty="0"/>
              <a:t> 특정 단어가 포함된 문서를 검색하는 전문 검색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색인된 데이터를 시각화하는 통계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로그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역색인의</a:t>
            </a:r>
            <a:r>
              <a:rPr kumimoji="1" lang="ko-KR" altLang="en-US" dirty="0"/>
              <a:t> 기능을 제공해 줍니다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여기서 저희는 </a:t>
            </a:r>
            <a:r>
              <a:rPr kumimoji="1" lang="ko-KR" altLang="en-US" dirty="0" err="1"/>
              <a:t>엘라스틱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서치</a:t>
            </a:r>
            <a:r>
              <a:rPr kumimoji="1" lang="en-US" altLang="ko-KR" dirty="0"/>
              <a:t> on cloud </a:t>
            </a:r>
            <a:r>
              <a:rPr kumimoji="1" lang="ko-KR" altLang="en-US" dirty="0"/>
              <a:t>서비스를 통해 별도의 </a:t>
            </a:r>
            <a:r>
              <a:rPr kumimoji="1" lang="ko-KR" altLang="en-US" dirty="0" err="1"/>
              <a:t>서버환경을</a:t>
            </a:r>
            <a:r>
              <a:rPr kumimoji="1" lang="ko-KR" altLang="en-US" dirty="0"/>
              <a:t> 구축하지 않고 </a:t>
            </a:r>
            <a:r>
              <a:rPr kumimoji="1" lang="en-US" altLang="ko-KR" dirty="0"/>
              <a:t>REST API </a:t>
            </a:r>
            <a:r>
              <a:rPr kumimoji="1" lang="ko-KR" altLang="en-US" dirty="0"/>
              <a:t>호출을 통해 직접 사용하는 방법을 선택했습니다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엘라스틱</a:t>
            </a:r>
            <a:r>
              <a:rPr kumimoji="1" lang="ko-KR" altLang="en-US" dirty="0"/>
              <a:t> </a:t>
            </a:r>
            <a:r>
              <a:rPr kumimoji="1" lang="en-US" altLang="ko-KR" dirty="0"/>
              <a:t>on cloud </a:t>
            </a:r>
            <a:r>
              <a:rPr kumimoji="1" lang="ko-KR" altLang="en-US" dirty="0"/>
              <a:t>서비스란 별도의 개발환경 설치 없이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상에서 </a:t>
            </a:r>
            <a:r>
              <a:rPr kumimoji="1" lang="ko-KR" altLang="en-US" dirty="0" err="1"/>
              <a:t>엘라스틱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서치</a:t>
            </a:r>
            <a:r>
              <a:rPr kumimoji="1" lang="ko-KR" altLang="en-US" dirty="0"/>
              <a:t> 서비스를 이용할 수 있는 것을 말합니다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</a:t>
            </a:r>
            <a:r>
              <a:rPr kumimoji="1" lang="ko-KR" altLang="en-US" dirty="0" err="1"/>
              <a:t>엘라스틱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서치</a:t>
            </a:r>
            <a:r>
              <a:rPr kumimoji="1" lang="ko-KR" altLang="en-US" dirty="0"/>
              <a:t> </a:t>
            </a:r>
            <a:r>
              <a:rPr kumimoji="1" lang="en-US" altLang="ko-KR" dirty="0"/>
              <a:t>on</a:t>
            </a:r>
            <a:r>
              <a:rPr kumimoji="1" lang="ko-KR" altLang="en-US" dirty="0"/>
              <a:t> </a:t>
            </a:r>
            <a:r>
              <a:rPr kumimoji="1" lang="en-US" altLang="ko-KR" dirty="0"/>
              <a:t>cloud</a:t>
            </a:r>
            <a:r>
              <a:rPr kumimoji="1" lang="ko-KR" altLang="en-US" dirty="0"/>
              <a:t> 서비스를 사용할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앞서 말한 검색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  로그분석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r>
              <a:rPr kumimoji="1" lang="en-US" altLang="ko-KR" dirty="0"/>
              <a:t> </a:t>
            </a:r>
            <a:r>
              <a:rPr kumimoji="1" lang="ko-KR" altLang="en-US" dirty="0"/>
              <a:t>통계 분석을 동시에 사용 가능 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저희는 이러한 기능들 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검색 기능을 중점적으로 사용하였습니다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dirty="0"/>
              <a:t>*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전문 검색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내용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전체를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색인해서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특정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단어가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포함된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문서를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검색하는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것</a:t>
            </a:r>
            <a:endParaRPr kumimoji="1"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통계 분석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Kibana</a:t>
            </a:r>
            <a:r>
              <a:rPr kumimoji="1" lang="ko-KR" altLang="en-US" dirty="0"/>
              <a:t>라는 </a:t>
            </a:r>
            <a:r>
              <a:rPr kumimoji="1" lang="ko-KR" altLang="en-US" dirty="0" err="1"/>
              <a:t>Elastic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Stack을</a:t>
            </a:r>
            <a:r>
              <a:rPr kumimoji="1" lang="ko-KR" altLang="en-US" dirty="0"/>
              <a:t> 기반으로 구축된 무료 오픈 소스 </a:t>
            </a:r>
            <a:r>
              <a:rPr kumimoji="1" lang="ko-KR" altLang="en-US" dirty="0" err="1"/>
              <a:t>프론트엔드</a:t>
            </a:r>
            <a:r>
              <a:rPr kumimoji="1" lang="ko-KR" altLang="en-US" dirty="0"/>
              <a:t> 애플리케이션을 이용해, </a:t>
            </a:r>
            <a:r>
              <a:rPr kumimoji="1" lang="ko-KR" altLang="en-US" dirty="0" err="1"/>
              <a:t>Elasticsearch에서</a:t>
            </a:r>
            <a:r>
              <a:rPr kumimoji="1" lang="ko-KR" altLang="en-US" dirty="0"/>
              <a:t> 색인된 데이터를 검색하고 시각화하는 기능을 사용할 수 있음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그 외에도 </a:t>
            </a:r>
            <a:r>
              <a:rPr kumimoji="1" lang="ko-KR" altLang="en-US" dirty="0" err="1"/>
              <a:t>역색인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분산 환경 등의 특징이 있다고 설명하면 되고</a:t>
            </a:r>
            <a:r>
              <a:rPr kumimoji="1" lang="en-US" altLang="ko-KR" dirty="0"/>
              <a:t>,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 err="1"/>
              <a:t>엘라스틱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서치</a:t>
            </a:r>
            <a:r>
              <a:rPr kumimoji="1" lang="ko-KR" altLang="en-US" dirty="0"/>
              <a:t> 온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서비스를 사용할 경우 </a:t>
            </a:r>
            <a:r>
              <a:rPr kumimoji="1" lang="en-US" altLang="ko-KR" dirty="0"/>
              <a:t>Elasticsearch(</a:t>
            </a:r>
            <a:r>
              <a:rPr kumimoji="1" lang="ko-KR" altLang="en-US" dirty="0"/>
              <a:t>검색</a:t>
            </a:r>
            <a:r>
              <a:rPr kumimoji="1" lang="en-US" altLang="ko-KR" dirty="0"/>
              <a:t>) + Logstash(</a:t>
            </a:r>
            <a:r>
              <a:rPr kumimoji="1" lang="ko-KR" altLang="en-US" dirty="0"/>
              <a:t>로그분석</a:t>
            </a:r>
            <a:r>
              <a:rPr kumimoji="1" lang="en-US" altLang="ko-KR" dirty="0"/>
              <a:t>) + Kibana(</a:t>
            </a:r>
            <a:r>
              <a:rPr kumimoji="1" lang="ko-KR" altLang="en-US" dirty="0"/>
              <a:t>통계분석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동시에 모두 사용가능해서 </a:t>
            </a:r>
            <a:r>
              <a:rPr kumimoji="1" lang="ko-KR" altLang="en-US" dirty="0" err="1"/>
              <a:t>선택했다하면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될듯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dirty="0"/>
              <a:t>Elasticsearch</a:t>
            </a:r>
            <a:r>
              <a:rPr kumimoji="1" lang="ko-KR" altLang="en-US" dirty="0"/>
              <a:t>의 사용 예시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 번째로 원하는 형태의 스키마 구조를 제작하고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REST</a:t>
            </a:r>
            <a:r>
              <a:rPr kumimoji="1" lang="ko-KR" altLang="en-US" dirty="0"/>
              <a:t> 방식으로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요청해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검색을 하면 키워드에 </a:t>
            </a:r>
            <a:r>
              <a:rPr kumimoji="1" lang="ko-KR" altLang="en-US" dirty="0" err="1"/>
              <a:t>매핑되는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document</a:t>
            </a:r>
            <a:r>
              <a:rPr kumimoji="1" lang="ko-KR" altLang="en-US" dirty="0"/>
              <a:t>들을 응답 결과로 받을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현재 저희는 </a:t>
            </a:r>
            <a:r>
              <a:rPr kumimoji="1" lang="en-US" altLang="ko-KR" dirty="0"/>
              <a:t>ES(</a:t>
            </a:r>
            <a:r>
              <a:rPr kumimoji="1" lang="ko-KR" altLang="en-US" dirty="0" err="1"/>
              <a:t>엘라스틱서치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제공하는 </a:t>
            </a:r>
            <a:r>
              <a:rPr kumimoji="1" lang="en-US" altLang="ko-KR" dirty="0"/>
              <a:t>nori</a:t>
            </a:r>
            <a:r>
              <a:rPr kumimoji="1" lang="ko-KR" altLang="en-US" dirty="0"/>
              <a:t>라는 한글 형태소 분석기를 사용해 키워드 검색결과에서 불필요한 한글 형태소를 </a:t>
            </a:r>
            <a:r>
              <a:rPr kumimoji="1" lang="ko-KR" altLang="en-US" dirty="0" err="1"/>
              <a:t>필터링</a:t>
            </a:r>
            <a:r>
              <a:rPr kumimoji="1" lang="ko-KR" altLang="en-US" dirty="0"/>
              <a:t> 하여 받을 수 있도록 설계했습니다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dirty="0"/>
              <a:t>(</a:t>
            </a:r>
            <a:r>
              <a:rPr kumimoji="1" lang="ko-KR" altLang="en-US" dirty="0" err="1"/>
              <a:t>필요없는</a:t>
            </a:r>
            <a:r>
              <a:rPr kumimoji="1" lang="ko-KR" altLang="en-US" dirty="0"/>
              <a:t> 검색 키워드</a:t>
            </a:r>
            <a:r>
              <a:rPr kumimoji="1" lang="en-US" altLang="ko-KR" dirty="0"/>
              <a:t>: </a:t>
            </a:r>
            <a:r>
              <a:rPr kumimoji="1" lang="ko-KR" altLang="en-US" dirty="0"/>
              <a:t>을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과</a:t>
            </a:r>
            <a:r>
              <a:rPr kumimoji="1" lang="en-US" altLang="ko-KR" dirty="0"/>
              <a:t> </a:t>
            </a:r>
            <a:r>
              <a:rPr kumimoji="1" lang="ko-KR" altLang="en-US" dirty="0"/>
              <a:t>같은 것들을 키워드에 포함시키지 않음</a:t>
            </a:r>
            <a:r>
              <a:rPr kumimoji="1" lang="en-US" altLang="ko-KR" dirty="0"/>
              <a:t>)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다음은 장고 </a:t>
            </a:r>
            <a:r>
              <a:rPr kumimoji="1" lang="ko-KR" altLang="en-US" dirty="0" err="1"/>
              <a:t>프레임워크입니다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장고의 기본적인 설명은 다음 글을 통해 확인하실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dirty="0"/>
              <a:t>장고는 </a:t>
            </a:r>
            <a:r>
              <a:rPr kumimoji="1" lang="ko-KR" altLang="en-US" dirty="0" err="1"/>
              <a:t>산학협력업체측의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아키텍쳐</a:t>
            </a:r>
            <a:r>
              <a:rPr kumimoji="1" lang="ko-KR" altLang="en-US" dirty="0"/>
              <a:t> 프레임워크로 이미 구현이 되어있었고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통해 이미 </a:t>
            </a:r>
            <a:r>
              <a:rPr kumimoji="1" lang="ko-KR" altLang="en-US" dirty="0" err="1"/>
              <a:t>구현되어있는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아키텍쳐를</a:t>
            </a:r>
            <a:r>
              <a:rPr kumimoji="1" lang="ko-KR" altLang="en-US" dirty="0"/>
              <a:t> 응용하여 저희가 개발한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어플리케이션을 적용시키는 방향으로 설계가 되어있으나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회사 </a:t>
            </a:r>
            <a:r>
              <a:rPr kumimoji="1" lang="ko-KR" altLang="en-US" dirty="0" err="1"/>
              <a:t>내부망을</a:t>
            </a:r>
            <a:r>
              <a:rPr kumimoji="1" lang="ko-KR" altLang="en-US" dirty="0"/>
              <a:t> 통해 구축된 특징상 </a:t>
            </a:r>
            <a:r>
              <a:rPr kumimoji="1" lang="ko-KR" altLang="en-US" dirty="0" err="1"/>
              <a:t>외부망인</a:t>
            </a:r>
            <a:r>
              <a:rPr kumimoji="1" lang="ko-KR" altLang="en-US" dirty="0"/>
              <a:t> 저희의 입장에서 제약되는 조건이 매우 많았기 때문에</a:t>
            </a:r>
            <a:r>
              <a:rPr kumimoji="1" lang="en-US" altLang="ko-KR" dirty="0"/>
              <a:t>(</a:t>
            </a:r>
            <a:r>
              <a:rPr kumimoji="1" lang="ko-KR" altLang="en-US" dirty="0"/>
              <a:t>결정적으로 문서의 본문 내용을 추출한 </a:t>
            </a:r>
            <a:r>
              <a:rPr kumimoji="1" lang="ko-KR" altLang="en-US" dirty="0" err="1"/>
              <a:t>결과본을</a:t>
            </a:r>
            <a:r>
              <a:rPr kumimoji="1" lang="ko-KR" altLang="en-US" dirty="0"/>
              <a:t> 가져올 수 없었습니다</a:t>
            </a:r>
            <a:r>
              <a:rPr kumimoji="1" lang="en-US" altLang="ko-KR" dirty="0"/>
              <a:t>.)</a:t>
            </a:r>
            <a:r>
              <a:rPr kumimoji="1" lang="ko-KR" altLang="en-US" dirty="0"/>
              <a:t> 장고를 통한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환경을 구축하지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react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restful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활용한 웹 어플리케이션을 제작하는 방향을 선택하게 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D1F2D6B-D878-4CEA-B72F-F791C7C2640E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0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84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0" y="0"/>
            <a:ext cx="12192000" cy="687411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6" hasCustomPrompt="1"/>
          </p:nvPr>
        </p:nvSpPr>
        <p:spPr>
          <a:xfrm>
            <a:off x="335360" y="2564999"/>
            <a:ext cx="11520000" cy="864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altLang="en-US" sz="5400" b="1" spc="-300" baseline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Tahoma" pitchFamily="34" charset="0"/>
              </a:defRPr>
            </a:lvl1pPr>
          </a:lstStyle>
          <a:p>
            <a:pPr lvl="0"/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335360" y="3573111"/>
            <a:ext cx="11520000" cy="504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altLang="en-US" sz="2800" b="1" spc="-300" baseline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</a:lstStyle>
          <a:p>
            <a:pPr lvl="0"/>
            <a:r>
              <a:rPr lang="en-US" altLang="ko-KR" dirty="0"/>
              <a:t>Slogan goes here</a:t>
            </a:r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35360" y="6237312"/>
            <a:ext cx="32383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This material is proprietary to Gaeasoft</a:t>
            </a:r>
          </a:p>
          <a:p>
            <a:pPr algn="l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This material shall not be used, reproduced, copied, disclosed, transmitted,</a:t>
            </a:r>
          </a:p>
          <a:p>
            <a:pPr algn="l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in whole or in part, without the express consent of Gaeasoft.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653" y="6237312"/>
            <a:ext cx="1225995" cy="4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1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52">
          <p15:clr>
            <a:srgbClr val="FBAE40"/>
          </p15:clr>
        </p15:guide>
        <p15:guide id="4" pos="6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_Arapawa (Blue)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6093296"/>
            <a:ext cx="12192000" cy="764704"/>
          </a:xfrm>
          <a:prstGeom prst="rect">
            <a:avLst/>
          </a:prstGeom>
          <a:solidFill>
            <a:srgbClr val="16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bIns="72000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F74E-B4A5-4AC5-9208-5754DED0CF49}" type="slidenum">
              <a:rPr lang="ko-KR" altLang="en-US" sz="1000" smtClean="0"/>
              <a:pPr/>
              <a:t>‹#›</a:t>
            </a:fld>
            <a:endParaRPr lang="ko-KR" altLang="en-US" sz="10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>
          <a:xfrm>
            <a:off x="3791745" y="1268983"/>
            <a:ext cx="4608512" cy="431825"/>
          </a:xfrm>
          <a:prstGeom prst="rect">
            <a:avLst/>
          </a:prstGeom>
        </p:spPr>
        <p:txBody>
          <a:bodyPr wrap="none" lIns="72000" tIns="72000" rIns="72000" bIns="36000"/>
          <a:lstStyle>
            <a:lvl1pPr algn="ctr">
              <a:defRPr sz="2000" b="1" spc="-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</a:gra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2" name="직사각형 21"/>
          <p:cNvSpPr/>
          <p:nvPr userDrawn="1"/>
        </p:nvSpPr>
        <p:spPr>
          <a:xfrm>
            <a:off x="5736040" y="2240872"/>
            <a:ext cx="720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5879976" y="6597352"/>
            <a:ext cx="432000" cy="1440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effectLst/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8F74E-B4A5-4AC5-9208-5754DED0CF49}" type="slidenum">
              <a:rPr lang="ko-KR" altLang="en-US" sz="1000" smtClean="0"/>
              <a:pPr/>
              <a:t>‹#›</a:t>
            </a:fld>
            <a:endParaRPr lang="ko-KR" altLang="en-US" sz="1000" dirty="0"/>
          </a:p>
        </p:txBody>
      </p:sp>
      <p:pic>
        <p:nvPicPr>
          <p:cNvPr id="21" name="그림 20" descr="C:\Users\Jobora\Desktop\3.무지개제너럴 소스\그림자.png"/>
          <p:cNvPicPr preferRelativeResize="0"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4" t="70789" r="5444"/>
          <a:stretch/>
        </p:blipFill>
        <p:spPr bwMode="auto">
          <a:xfrm>
            <a:off x="0" y="836712"/>
            <a:ext cx="12192000" cy="216000"/>
          </a:xfrm>
          <a:custGeom>
            <a:avLst/>
            <a:gdLst>
              <a:gd name="connsiteX0" fmla="*/ 0 w 12192000"/>
              <a:gd name="connsiteY0" fmla="*/ 0 h 216000"/>
              <a:gd name="connsiteX1" fmla="*/ 12192000 w 12192000"/>
              <a:gd name="connsiteY1" fmla="*/ 0 h 216000"/>
              <a:gd name="connsiteX2" fmla="*/ 12192000 w 12192000"/>
              <a:gd name="connsiteY2" fmla="*/ 216000 h 216000"/>
              <a:gd name="connsiteX3" fmla="*/ 0 w 12192000"/>
              <a:gd name="connsiteY3" fmla="*/ 21600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16000">
                <a:moveTo>
                  <a:pt x="0" y="0"/>
                </a:moveTo>
                <a:lnTo>
                  <a:pt x="12192000" y="0"/>
                </a:lnTo>
                <a:lnTo>
                  <a:pt x="12192000" y="216000"/>
                </a:lnTo>
                <a:lnTo>
                  <a:pt x="0" y="21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63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000"/>
            <a:ext cx="12191999" cy="6876000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1" y="-9000"/>
            <a:ext cx="12192000" cy="687411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6"/>
          </p:nvPr>
        </p:nvSpPr>
        <p:spPr>
          <a:xfrm>
            <a:off x="335360" y="2997000"/>
            <a:ext cx="11520000" cy="864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altLang="en-US" sz="5400" b="1" spc="-30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536" y="6242682"/>
            <a:ext cx="1150848" cy="376412"/>
          </a:xfrm>
          <a:prstGeom prst="rect">
            <a:avLst/>
          </a:prstGeom>
          <a:effectLst>
            <a:outerShdw blurRad="50800" dist="381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sp>
        <p:nvSpPr>
          <p:cNvPr id="13" name="TextBox 12"/>
          <p:cNvSpPr txBox="1"/>
          <p:nvPr userDrawn="1"/>
        </p:nvSpPr>
        <p:spPr>
          <a:xfrm>
            <a:off x="335360" y="6237312"/>
            <a:ext cx="32383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This material is proprietary to Gaeasoft</a:t>
            </a:r>
          </a:p>
          <a:p>
            <a:pPr algn="l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This material shall not be used, reproduced, copied, disclosed, transmitted,</a:t>
            </a:r>
          </a:p>
          <a:p>
            <a:pPr algn="l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in whole or in part, without the express consent of Gaeasoft.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9660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52">
          <p15:clr>
            <a:srgbClr val="FBAE40"/>
          </p15:clr>
        </p15:guide>
        <p15:guide id="4" pos="6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0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8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1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4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66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61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24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7BEC0-F22C-46B5-BD91-B6287715F9AD}" type="datetimeFigureOut">
              <a:rPr lang="ko-KR" altLang="en-US" smtClean="0"/>
              <a:t>2021. 6. 15.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BEEFA-1B7E-4319-BE62-B9612A193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82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한국 서울 도시 풍경 사진 벽지 04">
            <a:extLst>
              <a:ext uri="{FF2B5EF4-FFF2-40B4-BE49-F238E27FC236}">
                <a16:creationId xmlns:a16="http://schemas.microsoft.com/office/drawing/2014/main" id="{7475C97E-D777-7547-BEDF-BDF427353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50800" dir="5400000" algn="ctr" rotWithShape="0">
              <a:schemeClr val="tx1">
                <a:lumMod val="95000"/>
                <a:lumOff val="5000"/>
                <a:alpha val="42000"/>
              </a:scheme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7F4AD-195D-DF44-B8B0-0B5791E3B0E2}"/>
              </a:ext>
            </a:extLst>
          </p:cNvPr>
          <p:cNvSpPr/>
          <p:nvPr/>
        </p:nvSpPr>
        <p:spPr>
          <a:xfrm>
            <a:off x="-41367" y="-1587"/>
            <a:ext cx="12701588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4424864" y="2742007"/>
            <a:ext cx="3743136" cy="931570"/>
          </a:xfrm>
          <a:ln>
            <a:noFill/>
          </a:ln>
        </p:spPr>
        <p:txBody>
          <a:bodyPr anchor="ctr"/>
          <a:lstStyle/>
          <a:p>
            <a:pPr algn="ctr"/>
            <a:r>
              <a:rPr lang="en-US" altLang="ko-KR" sz="3200" spc="0" dirty="0">
                <a:solidFill>
                  <a:srgbClr val="E7ECED"/>
                </a:solidFill>
                <a:latin typeface="Segoe UI Black" panose="020B0A02040204020203" pitchFamily="34" charset="0"/>
              </a:rPr>
              <a:t>E</a:t>
            </a:r>
            <a:r>
              <a:rPr lang="ko-KR" altLang="en-US" sz="3200" spc="0" dirty="0">
                <a:solidFill>
                  <a:srgbClr val="E7ECED"/>
                </a:solidFill>
                <a:latin typeface="Segoe UI Black" panose="020B0A02040204020203" pitchFamily="34" charset="0"/>
              </a:rPr>
              <a:t>드라이브</a:t>
            </a:r>
            <a:r>
              <a:rPr lang="en-US" altLang="ko-KR" sz="3200" spc="0" dirty="0">
                <a:solidFill>
                  <a:srgbClr val="E7ECED"/>
                </a:solidFill>
                <a:latin typeface="Segoe UI Black" panose="020B0A02040204020203" pitchFamily="34" charset="0"/>
              </a:rPr>
              <a:t> </a:t>
            </a:r>
            <a:r>
              <a:rPr lang="ko-KR" altLang="en-US" sz="3200" spc="0" dirty="0">
                <a:solidFill>
                  <a:srgbClr val="E7ECED"/>
                </a:solidFill>
                <a:latin typeface="Segoe UI Black" panose="020B0A02040204020203" pitchFamily="34" charset="0"/>
              </a:rPr>
              <a:t>본문검색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4224432" y="2326960"/>
            <a:ext cx="3743136" cy="504000"/>
          </a:xfrm>
        </p:spPr>
        <p:txBody>
          <a:bodyPr wrap="none"/>
          <a:lstStyle/>
          <a:p>
            <a:r>
              <a:rPr lang="ko-KR" altLang="en-US" sz="1800" spc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캡스톤디자인 </a:t>
            </a:r>
            <a:r>
              <a:rPr lang="en-US" altLang="ko-KR" sz="1800" spc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spc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발표</a:t>
            </a:r>
          </a:p>
        </p:txBody>
      </p:sp>
      <p:sp>
        <p:nvSpPr>
          <p:cNvPr id="5" name="텍스트 개체 틀 6"/>
          <p:cNvSpPr txBox="1">
            <a:spLocks/>
          </p:cNvSpPr>
          <p:nvPr/>
        </p:nvSpPr>
        <p:spPr>
          <a:xfrm>
            <a:off x="4424864" y="3493585"/>
            <a:ext cx="3743136" cy="504000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9600" b="1" spc="-500" baseline="0" dirty="0" smtClean="0">
                <a:ln>
                  <a:noFill/>
                </a:ln>
                <a:solidFill>
                  <a:srgbClr val="E7EC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spc="0" dirty="0">
                <a:latin typeface="Segoe UI Light" panose="020B0502040204020203" pitchFamily="34" charset="0"/>
                <a:cs typeface="Segoe UI Light" panose="020B0502040204020203" pitchFamily="34" charset="0"/>
              </a:rPr>
              <a:t>(with </a:t>
            </a:r>
            <a:r>
              <a:rPr lang="en-US" altLang="ko-KR" sz="2400" spc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elasticsearch</a:t>
            </a:r>
            <a:r>
              <a:rPr lang="en-US" altLang="ko-KR" sz="2400" spc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ko-KR" altLang="en-US" sz="2400" spc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텍스트 개체 틀 5"/>
          <p:cNvSpPr txBox="1">
            <a:spLocks/>
          </p:cNvSpPr>
          <p:nvPr/>
        </p:nvSpPr>
        <p:spPr>
          <a:xfrm>
            <a:off x="4224432" y="2763838"/>
            <a:ext cx="4169991" cy="138144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0" tIns="0" rIns="0" bIns="0" anchor="ctr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5400" b="1" kern="1200" spc="-300" baseline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Tahoma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000" spc="-150" dirty="0">
              <a:solidFill>
                <a:srgbClr val="E7ECED"/>
              </a:solidFill>
              <a:latin typeface="Segoe UI Black" panose="020B0A02040204020203" pitchFamily="34" charset="0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5106736E-6542-F045-8F04-462E5CA71EC9}"/>
              </a:ext>
            </a:extLst>
          </p:cNvPr>
          <p:cNvSpPr txBox="1">
            <a:spLocks/>
          </p:cNvSpPr>
          <p:nvPr/>
        </p:nvSpPr>
        <p:spPr>
          <a:xfrm>
            <a:off x="5166543" y="4273143"/>
            <a:ext cx="2259777" cy="504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800" b="1" kern="1200" spc="-300" baseline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spc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2015104187 </a:t>
            </a:r>
            <a:r>
              <a:rPr lang="ko-KR" altLang="en-US" sz="1800" spc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안형욱</a:t>
            </a:r>
            <a:endParaRPr lang="en-US" altLang="ko-KR" sz="1800" spc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spc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2016104146 </a:t>
            </a:r>
            <a:r>
              <a:rPr lang="ko-KR" altLang="en-US" sz="1800" spc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이승윤</a:t>
            </a:r>
            <a:endParaRPr lang="en-US" altLang="ko-KR" sz="1800" spc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626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접근방법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18658" y="1296200"/>
            <a:ext cx="2980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관련 연구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/>
              <a:t>React, Redux</a:t>
            </a:r>
            <a:endParaRPr lang="ko-KR" altLang="en-US" sz="2000" dirty="0"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19DDB5-9993-FC4D-A65E-71C17598E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1" y="2395345"/>
            <a:ext cx="5808726" cy="2581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6482D-3184-804A-AB97-F2D4D38D73B0}"/>
              </a:ext>
            </a:extLst>
          </p:cNvPr>
          <p:cNvSpPr txBox="1"/>
          <p:nvPr/>
        </p:nvSpPr>
        <p:spPr>
          <a:xfrm>
            <a:off x="6514534" y="2347165"/>
            <a:ext cx="5259891" cy="379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ko-KR" dirty="0"/>
              <a:t>React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컴포넌트 기반으로 사용자 인터페이스를 제작 할 수 있는 </a:t>
            </a:r>
            <a:r>
              <a:rPr lang="en-US" altLang="ko-KR" dirty="0" err="1"/>
              <a:t>javascript</a:t>
            </a:r>
            <a:r>
              <a:rPr lang="ko-KR" altLang="en-US" dirty="0"/>
              <a:t> 라이브러리 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컴포넌트라는 객체 단위들을 자유자재로 조합하고 재사용할 수 있기 때문에 코드의 효율과 그에 따르는 유지보수가 용이하다</a:t>
            </a:r>
            <a:r>
              <a:rPr lang="en-US" altLang="ko-KR" dirty="0"/>
              <a:t>.</a:t>
            </a:r>
            <a:endParaRPr lang="en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Redux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err="1"/>
              <a:t>javascript</a:t>
            </a:r>
            <a:r>
              <a:rPr lang="ko-KR" altLang="en-US" dirty="0"/>
              <a:t> 어플리케이션을 위한 예측 가능한 상태 관리 라이브러리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React</a:t>
            </a:r>
            <a:r>
              <a:rPr lang="ko-KR" altLang="en-US" dirty="0"/>
              <a:t>와 함께 사용하며 주로 전체</a:t>
            </a:r>
            <a:r>
              <a:rPr lang="en-US" altLang="ko-KR" dirty="0"/>
              <a:t>(Global)</a:t>
            </a:r>
            <a:r>
              <a:rPr lang="ko-KR" altLang="en-US" dirty="0"/>
              <a:t> 상태를 관리하는 역할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글로벌 상태 관리 뿐만 아니라 </a:t>
            </a:r>
            <a:r>
              <a:rPr lang="ko-KR" altLang="en-US" dirty="0" err="1"/>
              <a:t>미들웨어를</a:t>
            </a:r>
            <a:r>
              <a:rPr lang="ko-KR" altLang="en-US" dirty="0"/>
              <a:t> 함께 설치할 수 있어 확장성에 용이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588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접근방법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5705" y="1296200"/>
            <a:ext cx="2566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관련 연구</a:t>
            </a:r>
            <a:r>
              <a:rPr lang="ko-KR" altLang="en-US" sz="2000" dirty="0">
                <a:effectLst/>
              </a:rPr>
              <a:t> </a:t>
            </a:r>
            <a:r>
              <a:rPr lang="en-US" altLang="ko-KR" sz="2000" dirty="0">
                <a:effectLst/>
              </a:rPr>
              <a:t>–</a:t>
            </a:r>
            <a:r>
              <a:rPr lang="ko-KR" altLang="en-US" sz="2000" dirty="0">
                <a:effectLst/>
              </a:rPr>
              <a:t> </a:t>
            </a:r>
            <a:r>
              <a:rPr lang="en-US" altLang="ko-KR" sz="2000" dirty="0" err="1">
                <a:effectLst/>
              </a:rPr>
              <a:t>Mantine</a:t>
            </a:r>
            <a:endParaRPr lang="ko-KR" altLang="en-US" sz="2000" dirty="0"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063552-A665-F840-963A-9863408CB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2" y="2426264"/>
            <a:ext cx="5889344" cy="2202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417F4-8738-E341-B31A-7935B18A3585}"/>
              </a:ext>
            </a:extLst>
          </p:cNvPr>
          <p:cNvSpPr txBox="1"/>
          <p:nvPr/>
        </p:nvSpPr>
        <p:spPr>
          <a:xfrm>
            <a:off x="6514534" y="2390029"/>
            <a:ext cx="525989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ko-KR" dirty="0"/>
              <a:t>React </a:t>
            </a:r>
            <a:r>
              <a:rPr lang="ko-KR" altLang="en-US" dirty="0"/>
              <a:t>기반 웹 </a:t>
            </a:r>
            <a:r>
              <a:rPr lang="en-US" altLang="ko-KR" dirty="0"/>
              <a:t>UI </a:t>
            </a:r>
            <a:r>
              <a:rPr lang="ko-KR" altLang="en-US" dirty="0"/>
              <a:t>툴 제공 오픈소스 라이브러리</a:t>
            </a:r>
            <a:endParaRPr lang="en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Button, Input, Card </a:t>
            </a:r>
            <a:r>
              <a:rPr lang="ko-KR" altLang="en-US" dirty="0"/>
              <a:t>등 웹 </a:t>
            </a:r>
            <a:r>
              <a:rPr lang="en-US" altLang="ko-KR" dirty="0"/>
              <a:t>UI</a:t>
            </a:r>
            <a:r>
              <a:rPr lang="ko-KR" altLang="en-US" dirty="0"/>
              <a:t>에 제작되는 기본적인 틀 제공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기본 </a:t>
            </a:r>
            <a:r>
              <a:rPr lang="en-US" altLang="ko-KR" dirty="0"/>
              <a:t>react</a:t>
            </a:r>
            <a:r>
              <a:rPr lang="ko-KR" altLang="en-US" dirty="0"/>
              <a:t>에 대한 </a:t>
            </a:r>
            <a:r>
              <a:rPr lang="en-US" altLang="ko-KR" dirty="0"/>
              <a:t>usage </a:t>
            </a:r>
            <a:r>
              <a:rPr lang="ko-KR" altLang="en-US" dirty="0"/>
              <a:t>뿐만 아니라 </a:t>
            </a:r>
            <a:r>
              <a:rPr lang="en-US" altLang="ko-KR" dirty="0"/>
              <a:t>react-hooks </a:t>
            </a:r>
            <a:r>
              <a:rPr lang="ko-KR" altLang="en-US" dirty="0"/>
              <a:t>에 대한 </a:t>
            </a:r>
            <a:r>
              <a:rPr lang="en-US" altLang="ko-KR" dirty="0"/>
              <a:t>usage </a:t>
            </a:r>
            <a:r>
              <a:rPr lang="ko-KR" altLang="en-US" dirty="0"/>
              <a:t>또한 포함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err="1"/>
              <a:t>css</a:t>
            </a:r>
            <a:r>
              <a:rPr lang="ko-KR" altLang="en-US" dirty="0" err="1"/>
              <a:t>와같은</a:t>
            </a:r>
            <a:r>
              <a:rPr lang="ko-KR" altLang="en-US" dirty="0"/>
              <a:t> 디자인적 필요 구현 사항을 크게 줄일 수 있다는 장점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공식 홈페이지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mantine.dev</a:t>
            </a:r>
            <a:r>
              <a:rPr lang="en-US" altLang="ko-KR" dirty="0"/>
              <a:t>/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720297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접근방법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01043" y="1296200"/>
            <a:ext cx="2416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ko-KR" altLang="en-US" sz="2000" dirty="0">
                <a:effectLst/>
              </a:rPr>
              <a:t>프로젝트 접근 계획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F81F16-6196-884A-A62B-4FDCFC27E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2" y="2728119"/>
            <a:ext cx="5803900" cy="270510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1FDCC77D-FBFF-3D4B-AF70-39D33A2AD20D}"/>
              </a:ext>
            </a:extLst>
          </p:cNvPr>
          <p:cNvSpPr/>
          <p:nvPr/>
        </p:nvSpPr>
        <p:spPr>
          <a:xfrm>
            <a:off x="6096000" y="3709999"/>
            <a:ext cx="819150" cy="7413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E2ACA2-3959-7242-88CE-863F6E9147E9}"/>
              </a:ext>
            </a:extLst>
          </p:cNvPr>
          <p:cNvGrpSpPr/>
          <p:nvPr/>
        </p:nvGrpSpPr>
        <p:grpSpPr>
          <a:xfrm>
            <a:off x="7055744" y="3947624"/>
            <a:ext cx="4945394" cy="1894892"/>
            <a:chOff x="287274" y="847344"/>
            <a:chExt cx="9637174" cy="406186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D4456E-8C88-E54A-88B9-5021ED762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74" y="847344"/>
              <a:ext cx="5808726" cy="258165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D858A48-9E16-C247-9072-6D8C60608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109" y="2712113"/>
              <a:ext cx="5047882" cy="2197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60F41DD-9481-834F-A7B3-BE538244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7222" y="1608434"/>
              <a:ext cx="4867226" cy="1820566"/>
            </a:xfrm>
            <a:prstGeom prst="rect">
              <a:avLst/>
            </a:prstGeom>
          </p:spPr>
        </p:pic>
      </p:grp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2ABDADA-685B-1242-8725-10AAA5F58D43}"/>
              </a:ext>
            </a:extLst>
          </p:cNvPr>
          <p:cNvSpPr/>
          <p:nvPr/>
        </p:nvSpPr>
        <p:spPr>
          <a:xfrm>
            <a:off x="7718518" y="2732511"/>
            <a:ext cx="1567541" cy="75764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8A78F-315B-B742-8E04-87C6B3763B89}"/>
              </a:ext>
            </a:extLst>
          </p:cNvPr>
          <p:cNvSpPr txBox="1"/>
          <p:nvPr/>
        </p:nvSpPr>
        <p:spPr>
          <a:xfrm>
            <a:off x="7716338" y="2941441"/>
            <a:ext cx="156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Parsed Data</a:t>
            </a:r>
            <a:endParaRPr lang="ko-KR" altLang="en-US" b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F2E9C5-4AB1-BE4F-A516-7706F8C2ABE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502289" y="3490157"/>
            <a:ext cx="0" cy="45746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887675E-95DA-2A40-85B3-C60E520F1CF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670" y="2545492"/>
            <a:ext cx="1030888" cy="12027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51C48B-1D2C-8549-9604-53EC7B40D6F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500" y="2588356"/>
            <a:ext cx="1019039" cy="1161230"/>
          </a:xfrm>
          <a:prstGeom prst="rect">
            <a:avLst/>
          </a:prstGeom>
        </p:spPr>
      </p:pic>
      <p:sp>
        <p:nvSpPr>
          <p:cNvPr id="19" name="더하기 18">
            <a:extLst>
              <a:ext uri="{FF2B5EF4-FFF2-40B4-BE49-F238E27FC236}">
                <a16:creationId xmlns:a16="http://schemas.microsoft.com/office/drawing/2014/main" id="{DA97E1FA-C7F8-F342-95E4-3A1720891B34}"/>
              </a:ext>
            </a:extLst>
          </p:cNvPr>
          <p:cNvSpPr/>
          <p:nvPr/>
        </p:nvSpPr>
        <p:spPr>
          <a:xfrm>
            <a:off x="9502231" y="2849411"/>
            <a:ext cx="476602" cy="522697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7375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pPr lvl="0">
              <a:defRPr/>
            </a:pPr>
            <a:r>
              <a:rPr lang="ko-KR" altLang="en-US" baseline="30000"/>
              <a:t>프로젝트 구조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5346" y="4049898"/>
            <a:ext cx="2709813" cy="10948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67969" y="5241272"/>
            <a:ext cx="2497656" cy="84930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563596" y="1578594"/>
            <a:ext cx="1567541" cy="1358738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6901" y="4801080"/>
            <a:ext cx="1567542" cy="64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Parsed Documents</a:t>
            </a:r>
          </a:p>
        </p:txBody>
      </p:sp>
      <p:cxnSp>
        <p:nvCxnSpPr>
          <p:cNvPr id="14" name="직선 화살표 연결선 13"/>
          <p:cNvCxnSpPr>
            <a:cxnSpLocks/>
            <a:stCxn id="12" idx="2"/>
          </p:cNvCxnSpPr>
          <p:nvPr/>
        </p:nvCxnSpPr>
        <p:spPr>
          <a:xfrm>
            <a:off x="1347367" y="2937332"/>
            <a:ext cx="5699" cy="162372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8407" y="1678249"/>
            <a:ext cx="1030888" cy="120270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90647" y="1692437"/>
            <a:ext cx="1019039" cy="116123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4525" y="1200282"/>
            <a:ext cx="1417082" cy="366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문서 저장소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00731" y="4768879"/>
            <a:ext cx="1893549" cy="822665"/>
          </a:xfrm>
          <a:prstGeom prst="rect">
            <a:avLst/>
          </a:prstGeom>
        </p:spPr>
      </p:pic>
      <p:sp>
        <p:nvSpPr>
          <p:cNvPr id="22" name="모서리가 둥근 직사각형 11"/>
          <p:cNvSpPr/>
          <p:nvPr/>
        </p:nvSpPr>
        <p:spPr>
          <a:xfrm>
            <a:off x="557578" y="4749380"/>
            <a:ext cx="1567541" cy="76689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화살표 연결선 13"/>
          <p:cNvCxnSpPr>
            <a:cxnSpLocks/>
            <a:stCxn id="22" idx="3"/>
          </p:cNvCxnSpPr>
          <p:nvPr/>
        </p:nvCxnSpPr>
        <p:spPr>
          <a:xfrm flipV="1">
            <a:off x="2125119" y="5132826"/>
            <a:ext cx="653812" cy="1"/>
          </a:xfrm>
          <a:prstGeom prst="straightConnector1">
            <a:avLst/>
          </a:prstGeom>
          <a:noFill/>
          <a:ln w="28575" cap="flat" cmpd="sng" algn="ctr">
            <a:solidFill>
              <a:srgbClr val="808080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25" name="모서리가 둥근 직사각형 11"/>
          <p:cNvSpPr/>
          <p:nvPr/>
        </p:nvSpPr>
        <p:spPr>
          <a:xfrm>
            <a:off x="6054412" y="3842074"/>
            <a:ext cx="3006237" cy="2394467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546952" y="3442900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err="1"/>
              <a:t>프론트엔드</a:t>
            </a:r>
            <a:r>
              <a:rPr lang="ko-KR" altLang="en-US" dirty="0"/>
              <a:t> 환경</a:t>
            </a:r>
          </a:p>
        </p:txBody>
      </p:sp>
      <p:cxnSp>
        <p:nvCxnSpPr>
          <p:cNvPr id="27" name="직선 화살표 연결선 13"/>
          <p:cNvCxnSpPr/>
          <p:nvPr/>
        </p:nvCxnSpPr>
        <p:spPr>
          <a:xfrm>
            <a:off x="4979395" y="5232024"/>
            <a:ext cx="924757" cy="9248"/>
          </a:xfrm>
          <a:prstGeom prst="straightConnector1">
            <a:avLst/>
          </a:prstGeom>
          <a:noFill/>
          <a:ln w="28575" cap="flat" cmpd="sng" algn="ctr">
            <a:solidFill>
              <a:srgbClr val="808080">
                <a:alpha val="100000"/>
              </a:srgbClr>
            </a:solidFill>
            <a:prstDash val="solid"/>
            <a:miter/>
            <a:tailEnd type="triangle"/>
          </a:ln>
        </p:spPr>
      </p:cxnSp>
      <p:cxnSp>
        <p:nvCxnSpPr>
          <p:cNvPr id="28" name="직선 화살표 연결선 13"/>
          <p:cNvCxnSpPr/>
          <p:nvPr/>
        </p:nvCxnSpPr>
        <p:spPr>
          <a:xfrm rot="10800000">
            <a:off x="4933158" y="4982340"/>
            <a:ext cx="934004" cy="18494"/>
          </a:xfrm>
          <a:prstGeom prst="straightConnector1">
            <a:avLst/>
          </a:prstGeom>
          <a:noFill/>
          <a:ln w="28575" cap="flat" cmpd="sng" algn="ctr">
            <a:solidFill>
              <a:srgbClr val="808080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29" name="TextBox 28"/>
          <p:cNvSpPr txBox="1"/>
          <p:nvPr/>
        </p:nvSpPr>
        <p:spPr>
          <a:xfrm>
            <a:off x="4868423" y="4288846"/>
            <a:ext cx="1188480" cy="6364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검색 결과</a:t>
            </a:r>
          </a:p>
          <a:p>
            <a:pPr>
              <a:defRPr/>
            </a:pPr>
            <a:r>
              <a:rPr lang="ko-KR" altLang="en-US" dirty="0"/>
              <a:t>   요청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48667" y="5393797"/>
            <a:ext cx="1188480" cy="364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결과 응답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07" y="4332376"/>
            <a:ext cx="1190700" cy="36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문서 파싱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78931" y="4397211"/>
            <a:ext cx="2034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err="1"/>
              <a:t>파싱</a:t>
            </a:r>
            <a:r>
              <a:rPr lang="ko-KR" altLang="en-US" dirty="0"/>
              <a:t> 결과 저장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0218" y="1201490"/>
            <a:ext cx="1071562" cy="1071562"/>
          </a:xfrm>
          <a:prstGeom prst="rect">
            <a:avLst/>
          </a:prstGeom>
        </p:spPr>
      </p:pic>
      <p:cxnSp>
        <p:nvCxnSpPr>
          <p:cNvPr id="34" name="직선 화살표 연결선 13"/>
          <p:cNvCxnSpPr>
            <a:cxnSpLocks/>
          </p:cNvCxnSpPr>
          <p:nvPr/>
        </p:nvCxnSpPr>
        <p:spPr>
          <a:xfrm>
            <a:off x="6834123" y="1996614"/>
            <a:ext cx="2497656" cy="0"/>
          </a:xfrm>
          <a:prstGeom prst="straightConnector1">
            <a:avLst/>
          </a:prstGeom>
          <a:noFill/>
          <a:ln w="28575" cap="flat" cmpd="sng" algn="ctr">
            <a:solidFill>
              <a:srgbClr val="808080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35" name="TextBox 34"/>
          <p:cNvSpPr txBox="1"/>
          <p:nvPr/>
        </p:nvSpPr>
        <p:spPr>
          <a:xfrm>
            <a:off x="7488076" y="1613219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문서 검색</a:t>
            </a:r>
          </a:p>
        </p:txBody>
      </p:sp>
      <p:cxnSp>
        <p:nvCxnSpPr>
          <p:cNvPr id="36" name="직선 화살표 연결선 13"/>
          <p:cNvCxnSpPr>
            <a:cxnSpLocks/>
          </p:cNvCxnSpPr>
          <p:nvPr/>
        </p:nvCxnSpPr>
        <p:spPr>
          <a:xfrm flipH="1">
            <a:off x="2361050" y="1997936"/>
            <a:ext cx="2923139" cy="15356"/>
          </a:xfrm>
          <a:prstGeom prst="straightConnector1">
            <a:avLst/>
          </a:prstGeom>
          <a:noFill/>
          <a:ln w="28575" cap="flat" cmpd="sng" algn="ctr">
            <a:solidFill>
              <a:srgbClr val="808080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37" name="TextBox 36"/>
          <p:cNvSpPr txBox="1"/>
          <p:nvPr/>
        </p:nvSpPr>
        <p:spPr>
          <a:xfrm>
            <a:off x="3051519" y="1618425"/>
            <a:ext cx="1185521" cy="365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문서 저장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40C415FB-8D60-EF40-ADE0-97EFBD246F0C}"/>
              </a:ext>
            </a:extLst>
          </p:cNvPr>
          <p:cNvSpPr/>
          <p:nvPr/>
        </p:nvSpPr>
        <p:spPr>
          <a:xfrm>
            <a:off x="9620646" y="1539607"/>
            <a:ext cx="1567541" cy="1358738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9D153B-76BA-8649-AC9C-48BBC660767B}"/>
              </a:ext>
            </a:extLst>
          </p:cNvPr>
          <p:cNvSpPr txBox="1"/>
          <p:nvPr/>
        </p:nvSpPr>
        <p:spPr>
          <a:xfrm>
            <a:off x="9691625" y="1157640"/>
            <a:ext cx="1417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호스팅 서버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D764894-ED20-784B-955A-4B915BE8B9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8"/>
          <a:stretch/>
        </p:blipFill>
        <p:spPr>
          <a:xfrm>
            <a:off x="9700229" y="4561061"/>
            <a:ext cx="1903576" cy="1221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직선 화살표 연결선 13">
            <a:extLst>
              <a:ext uri="{FF2B5EF4-FFF2-40B4-BE49-F238E27FC236}">
                <a16:creationId xmlns:a16="http://schemas.microsoft.com/office/drawing/2014/main" id="{5B83B78F-8C7A-704D-91D7-883C663CEED7}"/>
              </a:ext>
            </a:extLst>
          </p:cNvPr>
          <p:cNvCxnSpPr>
            <a:cxnSpLocks/>
          </p:cNvCxnSpPr>
          <p:nvPr/>
        </p:nvCxnSpPr>
        <p:spPr>
          <a:xfrm>
            <a:off x="9060649" y="5241272"/>
            <a:ext cx="559997" cy="0"/>
          </a:xfrm>
          <a:prstGeom prst="straightConnector1">
            <a:avLst/>
          </a:prstGeom>
          <a:noFill/>
          <a:ln w="28575" cap="flat" cmpd="sng" algn="ctr">
            <a:solidFill>
              <a:srgbClr val="808080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D3FA578-B3EF-0E40-8E07-51E9006005C5}"/>
              </a:ext>
            </a:extLst>
          </p:cNvPr>
          <p:cNvSpPr txBox="1"/>
          <p:nvPr/>
        </p:nvSpPr>
        <p:spPr>
          <a:xfrm>
            <a:off x="10163117" y="5848581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검색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3A4429D7-F43B-634C-94C7-3C4C5C92E720}"/>
              </a:ext>
            </a:extLst>
          </p:cNvPr>
          <p:cNvCxnSpPr>
            <a:cxnSpLocks/>
          </p:cNvCxnSpPr>
          <p:nvPr/>
        </p:nvCxnSpPr>
        <p:spPr>
          <a:xfrm>
            <a:off x="10482943" y="3069771"/>
            <a:ext cx="0" cy="132744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결과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D266A9-15F0-274E-BAF9-EA2385995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8"/>
          <a:stretch/>
        </p:blipFill>
        <p:spPr>
          <a:xfrm>
            <a:off x="0" y="858852"/>
            <a:ext cx="12192000" cy="56133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5F792D-511C-454B-AF56-A5C2C52175E2}"/>
              </a:ext>
            </a:extLst>
          </p:cNvPr>
          <p:cNvSpPr txBox="1"/>
          <p:nvPr/>
        </p:nvSpPr>
        <p:spPr>
          <a:xfrm>
            <a:off x="4033576" y="20599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사이트 도메인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" altLang="ko-KR" b="1" dirty="0"/>
              <a:t>http://52.200.180.54/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011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결과 </a:t>
            </a:r>
            <a:r>
              <a:rPr lang="en-US" altLang="ko-KR" baseline="30000" dirty="0"/>
              <a:t>-</a:t>
            </a:r>
            <a:r>
              <a:rPr lang="ko-KR" altLang="en-US" baseline="30000" dirty="0"/>
              <a:t> 홈페이지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D266A9-15F0-274E-BAF9-EA2385995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8"/>
          <a:stretch/>
        </p:blipFill>
        <p:spPr>
          <a:xfrm>
            <a:off x="0" y="858852"/>
            <a:ext cx="12192000" cy="561338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531C600-9F6D-7A4F-9427-75DB6938B67B}"/>
              </a:ext>
            </a:extLst>
          </p:cNvPr>
          <p:cNvSpPr/>
          <p:nvPr/>
        </p:nvSpPr>
        <p:spPr>
          <a:xfrm>
            <a:off x="2994164" y="4251042"/>
            <a:ext cx="895927" cy="49876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5519A4-8AEF-B24E-8756-686C725C0731}"/>
              </a:ext>
            </a:extLst>
          </p:cNvPr>
          <p:cNvSpPr txBox="1"/>
          <p:nvPr/>
        </p:nvSpPr>
        <p:spPr>
          <a:xfrm>
            <a:off x="794196" y="3119754"/>
            <a:ext cx="3380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사용자가 원하는 분류로 검색 가능</a:t>
            </a:r>
            <a:r>
              <a:rPr lang="en-US" altLang="ko-KR" sz="1200" dirty="0"/>
              <a:t>(</a:t>
            </a:r>
            <a:r>
              <a:rPr lang="ko-KR" altLang="en-US" sz="1200" dirty="0"/>
              <a:t>전체</a:t>
            </a:r>
            <a:r>
              <a:rPr lang="en-US" altLang="ko-KR" sz="1200" dirty="0"/>
              <a:t>, </a:t>
            </a:r>
            <a:r>
              <a:rPr lang="ko-KR" altLang="en-US" sz="1200" dirty="0"/>
              <a:t>작성자</a:t>
            </a:r>
            <a:r>
              <a:rPr lang="en-US" altLang="ko-KR" sz="1200" dirty="0"/>
              <a:t>,</a:t>
            </a:r>
            <a:r>
              <a:rPr lang="ko-KR" altLang="en-US" sz="1200" dirty="0"/>
              <a:t> 내용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00C3F7-53EC-3E4D-8830-027C8544F6BC}"/>
              </a:ext>
            </a:extLst>
          </p:cNvPr>
          <p:cNvSpPr/>
          <p:nvPr/>
        </p:nvSpPr>
        <p:spPr>
          <a:xfrm>
            <a:off x="794196" y="3027463"/>
            <a:ext cx="3380510" cy="641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12">
            <a:extLst>
              <a:ext uri="{FF2B5EF4-FFF2-40B4-BE49-F238E27FC236}">
                <a16:creationId xmlns:a16="http://schemas.microsoft.com/office/drawing/2014/main" id="{706FEBBC-F735-824E-91FE-2053C2A4C8D8}"/>
              </a:ext>
            </a:extLst>
          </p:cNvPr>
          <p:cNvCxnSpPr>
            <a:stCxn id="20" idx="2"/>
            <a:endCxn id="16" idx="2"/>
          </p:cNvCxnSpPr>
          <p:nvPr/>
        </p:nvCxnSpPr>
        <p:spPr>
          <a:xfrm rot="16200000" flipH="1">
            <a:off x="2323671" y="3829930"/>
            <a:ext cx="831273" cy="50971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5F792D-511C-454B-AF56-A5C2C52175E2}"/>
              </a:ext>
            </a:extLst>
          </p:cNvPr>
          <p:cNvSpPr txBox="1"/>
          <p:nvPr/>
        </p:nvSpPr>
        <p:spPr>
          <a:xfrm>
            <a:off x="6618383" y="974033"/>
            <a:ext cx="474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인증 받은 사용자 </a:t>
            </a:r>
            <a:r>
              <a:rPr lang="en-US" altLang="ko-KR" dirty="0"/>
              <a:t>(</a:t>
            </a:r>
            <a:r>
              <a:rPr lang="ko-KR" altLang="en-US" dirty="0"/>
              <a:t>로그인 완료</a:t>
            </a:r>
            <a:r>
              <a:rPr lang="en-US" altLang="ko-KR" dirty="0"/>
              <a:t>)</a:t>
            </a:r>
            <a:r>
              <a:rPr lang="ko-KR" altLang="en-US" dirty="0"/>
              <a:t>만 접속 가능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8EEE11-5B4C-C840-BC26-3AEE5A76A281}"/>
              </a:ext>
            </a:extLst>
          </p:cNvPr>
          <p:cNvSpPr/>
          <p:nvPr/>
        </p:nvSpPr>
        <p:spPr>
          <a:xfrm>
            <a:off x="3948902" y="4250106"/>
            <a:ext cx="2731819" cy="4987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A63771-A0B5-EA48-8BB2-577D5E41F26C}"/>
              </a:ext>
            </a:extLst>
          </p:cNvPr>
          <p:cNvSpPr txBox="1"/>
          <p:nvPr/>
        </p:nvSpPr>
        <p:spPr>
          <a:xfrm>
            <a:off x="4020342" y="479369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검색어</a:t>
            </a:r>
            <a:r>
              <a:rPr lang="ko-KR" altLang="en-US" sz="1200" dirty="0"/>
              <a:t> 입력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5BAAB-5BED-4C4F-905C-1BAF15BA80E3}"/>
              </a:ext>
            </a:extLst>
          </p:cNvPr>
          <p:cNvSpPr/>
          <p:nvPr/>
        </p:nvSpPr>
        <p:spPr>
          <a:xfrm>
            <a:off x="8702823" y="4251041"/>
            <a:ext cx="466437" cy="4987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19FE63-BECE-AE42-B07A-3F9962322179}"/>
              </a:ext>
            </a:extLst>
          </p:cNvPr>
          <p:cNvSpPr txBox="1"/>
          <p:nvPr/>
        </p:nvSpPr>
        <p:spPr>
          <a:xfrm>
            <a:off x="8619114" y="3789376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Enter key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입력하거나 해당 버튼을 누를 시</a:t>
            </a:r>
            <a:endParaRPr lang="en-US" altLang="ko-KR" sz="1200" dirty="0"/>
          </a:p>
          <a:p>
            <a:r>
              <a:rPr lang="en-US" altLang="ko-KR" sz="1200" dirty="0" err="1"/>
              <a:t>elasticsearch</a:t>
            </a:r>
            <a:r>
              <a:rPr lang="ko-KR" altLang="en-US" sz="1200" dirty="0"/>
              <a:t>에 검색 </a:t>
            </a:r>
            <a:r>
              <a:rPr lang="en-US" altLang="ko-KR" sz="1200" dirty="0"/>
              <a:t>query </a:t>
            </a:r>
            <a:r>
              <a:rPr lang="ko-KR" altLang="en-US" sz="1200" dirty="0"/>
              <a:t>전송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111715-FF39-CB4C-B0F5-A6881D3FACB9}"/>
              </a:ext>
            </a:extLst>
          </p:cNvPr>
          <p:cNvSpPr/>
          <p:nvPr/>
        </p:nvSpPr>
        <p:spPr>
          <a:xfrm>
            <a:off x="11279491" y="959745"/>
            <a:ext cx="855497" cy="4340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01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결과 </a:t>
            </a:r>
            <a:r>
              <a:rPr lang="en-US" altLang="ko-KR" baseline="30000" dirty="0"/>
              <a:t>-</a:t>
            </a:r>
            <a:r>
              <a:rPr lang="ko-KR" altLang="en-US" baseline="30000" dirty="0"/>
              <a:t> 로그인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EF5CE-08CC-0542-858E-F977362A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" b="12091"/>
          <a:stretch/>
        </p:blipFill>
        <p:spPr>
          <a:xfrm>
            <a:off x="0" y="857251"/>
            <a:ext cx="12192000" cy="57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결과 </a:t>
            </a:r>
            <a:r>
              <a:rPr lang="en-US" altLang="ko-KR" baseline="30000" dirty="0"/>
              <a:t>–</a:t>
            </a:r>
            <a:r>
              <a:rPr lang="ko-KR" altLang="en-US" baseline="30000" dirty="0"/>
              <a:t> 검색결과 페이지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A43017-B9B4-E441-8D59-B23CE2541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0"/>
          <a:stretch/>
        </p:blipFill>
        <p:spPr>
          <a:xfrm>
            <a:off x="0" y="851432"/>
            <a:ext cx="12192000" cy="57065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5CC801-372E-7D4A-957F-20182D0E8FDA}"/>
              </a:ext>
            </a:extLst>
          </p:cNvPr>
          <p:cNvSpPr/>
          <p:nvPr/>
        </p:nvSpPr>
        <p:spPr>
          <a:xfrm>
            <a:off x="11169875" y="1122330"/>
            <a:ext cx="902811" cy="3276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17A6-9724-3C48-86EC-872E389EB8E6}"/>
              </a:ext>
            </a:extLst>
          </p:cNvPr>
          <p:cNvSpPr txBox="1"/>
          <p:nvPr/>
        </p:nvSpPr>
        <p:spPr>
          <a:xfrm>
            <a:off x="10339964" y="11635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사용자명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35F07-3B7C-3C46-ADD9-E34C897645B4}"/>
              </a:ext>
            </a:extLst>
          </p:cNvPr>
          <p:cNvSpPr/>
          <p:nvPr/>
        </p:nvSpPr>
        <p:spPr>
          <a:xfrm>
            <a:off x="1371601" y="1118265"/>
            <a:ext cx="6929438" cy="5424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9D5735-29A3-8244-B6CE-2AC56AF92F49}"/>
              </a:ext>
            </a:extLst>
          </p:cNvPr>
          <p:cNvSpPr txBox="1"/>
          <p:nvPr/>
        </p:nvSpPr>
        <p:spPr>
          <a:xfrm>
            <a:off x="2891277" y="1270357"/>
            <a:ext cx="3204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선택한 </a:t>
            </a:r>
            <a:r>
              <a:rPr lang="en-US" altLang="ko-KR" sz="1400" dirty="0"/>
              <a:t>domain</a:t>
            </a:r>
            <a:r>
              <a:rPr lang="ko-KR" altLang="en-US" sz="1400" dirty="0"/>
              <a:t>과 입력한 </a:t>
            </a:r>
            <a:r>
              <a:rPr lang="ko-KR" altLang="en-US" sz="1400" dirty="0" err="1"/>
              <a:t>검색어</a:t>
            </a:r>
            <a:r>
              <a:rPr lang="ko-KR" altLang="en-US" sz="1400" dirty="0"/>
              <a:t> 유지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CC136B-AAF0-B849-9727-12E7E400BEC0}"/>
              </a:ext>
            </a:extLst>
          </p:cNvPr>
          <p:cNvSpPr txBox="1"/>
          <p:nvPr/>
        </p:nvSpPr>
        <p:spPr>
          <a:xfrm>
            <a:off x="666751" y="231654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파일 다운로드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096030-B23F-964A-9B72-34C0BDF1FFE9}"/>
              </a:ext>
            </a:extLst>
          </p:cNvPr>
          <p:cNvSpPr/>
          <p:nvPr/>
        </p:nvSpPr>
        <p:spPr>
          <a:xfrm>
            <a:off x="707547" y="2570598"/>
            <a:ext cx="1324402" cy="307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15209F-1474-E040-9D17-0A7A756887AC}"/>
              </a:ext>
            </a:extLst>
          </p:cNvPr>
          <p:cNvSpPr/>
          <p:nvPr/>
        </p:nvSpPr>
        <p:spPr>
          <a:xfrm>
            <a:off x="721835" y="2905625"/>
            <a:ext cx="4021616" cy="1982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4D21D-EDEF-9F47-B9BD-69B5F8A04F41}"/>
              </a:ext>
            </a:extLst>
          </p:cNvPr>
          <p:cNvSpPr txBox="1"/>
          <p:nvPr/>
        </p:nvSpPr>
        <p:spPr>
          <a:xfrm>
            <a:off x="3797567" y="2627750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문서의 파일 경로를 나타냄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D7A316-FC62-0D46-A362-908A101C96BE}"/>
              </a:ext>
            </a:extLst>
          </p:cNvPr>
          <p:cNvSpPr txBox="1"/>
          <p:nvPr/>
        </p:nvSpPr>
        <p:spPr>
          <a:xfrm>
            <a:off x="-36651" y="1102783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클릭 시 홈페이지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2857880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결과 </a:t>
            </a:r>
            <a:r>
              <a:rPr lang="en-US" altLang="ko-KR" baseline="30000" dirty="0"/>
              <a:t>–</a:t>
            </a:r>
            <a:r>
              <a:rPr lang="ko-KR" altLang="en-US" baseline="30000" dirty="0"/>
              <a:t> 검색결과 페이지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A43017-B9B4-E441-8D59-B23CE2541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0"/>
          <a:stretch/>
        </p:blipFill>
        <p:spPr>
          <a:xfrm>
            <a:off x="0" y="851432"/>
            <a:ext cx="12192000" cy="57065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C4D21D-EDEF-9F47-B9BD-69B5F8A04F41}"/>
              </a:ext>
            </a:extLst>
          </p:cNvPr>
          <p:cNvSpPr txBox="1"/>
          <p:nvPr/>
        </p:nvSpPr>
        <p:spPr>
          <a:xfrm>
            <a:off x="5386252" y="229541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정렬 기준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11672C2-AB23-644F-97E3-2FEDB1273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41" y="2218622"/>
            <a:ext cx="963712" cy="137400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15209F-1474-E040-9D17-0A7A756887AC}"/>
              </a:ext>
            </a:extLst>
          </p:cNvPr>
          <p:cNvSpPr/>
          <p:nvPr/>
        </p:nvSpPr>
        <p:spPr>
          <a:xfrm>
            <a:off x="6321541" y="2218622"/>
            <a:ext cx="963712" cy="1374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5EEC29C-3F9F-8645-9616-4CBC75B3A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65" y="2878375"/>
            <a:ext cx="4093395" cy="212197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096030-B23F-964A-9B72-34C0BDF1FFE9}"/>
              </a:ext>
            </a:extLst>
          </p:cNvPr>
          <p:cNvSpPr/>
          <p:nvPr/>
        </p:nvSpPr>
        <p:spPr>
          <a:xfrm>
            <a:off x="1777064" y="2878375"/>
            <a:ext cx="4093395" cy="21219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BCB046-5ADD-1345-A642-8A216010F53A}"/>
              </a:ext>
            </a:extLst>
          </p:cNvPr>
          <p:cNvSpPr txBox="1"/>
          <p:nvPr/>
        </p:nvSpPr>
        <p:spPr>
          <a:xfrm>
            <a:off x="1925948" y="259745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파일 </a:t>
            </a:r>
            <a:r>
              <a:rPr lang="ko-KR" altLang="en-US" sz="1400" dirty="0" err="1"/>
              <a:t>미리보기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CB3903E-31AB-6E40-AD42-E8ED128B6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97" y="1978975"/>
            <a:ext cx="3729936" cy="196038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C7672B-584B-344A-9CF2-25040D542336}"/>
              </a:ext>
            </a:extLst>
          </p:cNvPr>
          <p:cNvSpPr/>
          <p:nvPr/>
        </p:nvSpPr>
        <p:spPr>
          <a:xfrm>
            <a:off x="8006360" y="1978975"/>
            <a:ext cx="3729935" cy="19603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24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결과 </a:t>
            </a:r>
            <a:r>
              <a:rPr lang="en-US" altLang="ko-KR" baseline="30000" dirty="0"/>
              <a:t>–</a:t>
            </a:r>
            <a:r>
              <a:rPr lang="ko-KR" altLang="en-US" baseline="30000" dirty="0"/>
              <a:t> 문제점 도출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82641" y="1296200"/>
            <a:ext cx="5852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초기 계획과는 상당히 다른 형태의 결과물이 도출</a:t>
            </a:r>
            <a:endParaRPr lang="en-US" altLang="ko-KR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887F1-56D4-F142-8826-466839CCD7EC}"/>
              </a:ext>
            </a:extLst>
          </p:cNvPr>
          <p:cNvSpPr txBox="1"/>
          <p:nvPr/>
        </p:nvSpPr>
        <p:spPr>
          <a:xfrm>
            <a:off x="829304" y="2206303"/>
            <a:ext cx="98147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800" dirty="0"/>
          </a:p>
          <a:p>
            <a:pPr marL="457200" indent="-457200" algn="just">
              <a:buAutoNum type="arabicPeriod"/>
            </a:pPr>
            <a:r>
              <a:rPr lang="ko-KR" altLang="en-US" sz="2800" dirty="0"/>
              <a:t>샘플 데이터</a:t>
            </a:r>
            <a:r>
              <a:rPr lang="en-US" altLang="ko-KR" sz="2800" dirty="0"/>
              <a:t>(mock data)</a:t>
            </a:r>
            <a:r>
              <a:rPr lang="ko-KR" altLang="en-US" sz="2800" dirty="0"/>
              <a:t>의 양과 질이 낮다</a:t>
            </a:r>
            <a:r>
              <a:rPr lang="en-US" altLang="ko-KR" sz="2800" dirty="0"/>
              <a:t>.</a:t>
            </a:r>
          </a:p>
          <a:p>
            <a:pPr marL="457200" indent="-457200" algn="just">
              <a:buAutoNum type="arabicPeriod"/>
            </a:pPr>
            <a:endParaRPr lang="en-US" altLang="ko-KR" sz="2800" dirty="0"/>
          </a:p>
          <a:p>
            <a:pPr marL="457200" indent="-457200" algn="just">
              <a:buAutoNum type="arabicPeriod"/>
            </a:pPr>
            <a:r>
              <a:rPr lang="ko-KR" altLang="en-US" sz="2800" dirty="0">
                <a:effectLst/>
              </a:rPr>
              <a:t>초기 구조와 전혀 다른 형태의 구조를 구축하여 안정성</a:t>
            </a:r>
            <a:r>
              <a:rPr lang="en-US" altLang="ko-KR" sz="2800" dirty="0">
                <a:effectLst/>
              </a:rPr>
              <a:t>,</a:t>
            </a:r>
            <a:r>
              <a:rPr lang="ko-KR" altLang="en-US" sz="2800" dirty="0">
                <a:effectLst/>
              </a:rPr>
              <a:t> 보안</a:t>
            </a:r>
            <a:r>
              <a:rPr lang="en-US" altLang="ko-KR" sz="2800" dirty="0">
                <a:effectLst/>
              </a:rPr>
              <a:t>,</a:t>
            </a:r>
            <a:r>
              <a:rPr lang="ko-KR" altLang="en-US" sz="2800" dirty="0">
                <a:effectLst/>
              </a:rPr>
              <a:t> 성능 면에서 초기 계획 보다 뒤떨어진다</a:t>
            </a:r>
            <a:r>
              <a:rPr lang="en-US" altLang="ko-KR" sz="2800" dirty="0"/>
              <a:t>. (12p </a:t>
            </a:r>
            <a:r>
              <a:rPr lang="ko-KR" altLang="en-US" sz="2800" dirty="0"/>
              <a:t>참조</a:t>
            </a:r>
            <a:r>
              <a:rPr lang="en-US" altLang="ko-KR" sz="2800" dirty="0"/>
              <a:t>)</a:t>
            </a:r>
          </a:p>
          <a:p>
            <a:pPr marL="457200" indent="-457200" algn="just">
              <a:buAutoNum type="arabicPeriod"/>
            </a:pPr>
            <a:endParaRPr lang="en-US" altLang="ko-KR" sz="2800" dirty="0"/>
          </a:p>
          <a:p>
            <a:pPr marL="457200" indent="-457200" algn="just">
              <a:buAutoNum type="arabicPeriod"/>
            </a:pPr>
            <a:r>
              <a:rPr lang="ko-KR" altLang="en-US" sz="2800" dirty="0">
                <a:effectLst/>
              </a:rPr>
              <a:t>정렬 기준</a:t>
            </a:r>
            <a:r>
              <a:rPr lang="en-US" altLang="ko-KR" sz="2800" dirty="0">
                <a:effectLst/>
              </a:rPr>
              <a:t>,</a:t>
            </a:r>
            <a:r>
              <a:rPr lang="ko-KR" altLang="en-US" sz="2800" dirty="0">
                <a:effectLst/>
              </a:rPr>
              <a:t> 고급 검색</a:t>
            </a:r>
            <a:r>
              <a:rPr lang="en-US" altLang="ko-KR" sz="2800" dirty="0">
                <a:effectLst/>
              </a:rPr>
              <a:t>,</a:t>
            </a:r>
            <a:r>
              <a:rPr lang="ko-KR" altLang="en-US" sz="2800" dirty="0">
                <a:effectLst/>
              </a:rPr>
              <a:t> 로그인 기능 미완성</a:t>
            </a:r>
            <a:endParaRPr lang="en-US" altLang="ko-KR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755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baseline="30000"/>
              <a:t>목차</a:t>
            </a:r>
          </a:p>
        </p:txBody>
      </p:sp>
      <p:pic>
        <p:nvPicPr>
          <p:cNvPr id="33" name="Picture 32" descr="테이블 위의 잡지 더미">
            <a:extLst>
              <a:ext uri="{FF2B5EF4-FFF2-40B4-BE49-F238E27FC236}">
                <a16:creationId xmlns:a16="http://schemas.microsoft.com/office/drawing/2014/main" id="{C7304773-FACC-47DB-91C6-7A62CF36D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0" r="1099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28E23A-84AC-B749-9362-958AC068AA93}"/>
              </a:ext>
            </a:extLst>
          </p:cNvPr>
          <p:cNvSpPr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프로젝트 선정이유</a:t>
            </a:r>
            <a:endParaRPr lang="en-US" altLang="ko-KR" sz="22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프로젝트 접근방법</a:t>
            </a:r>
            <a:endParaRPr lang="en-US" altLang="ko-KR" sz="22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프로젝트 구조</a:t>
            </a:r>
            <a:endParaRPr lang="en-US" altLang="ko-KR" sz="22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프로젝트 결과 </a:t>
            </a:r>
            <a:endParaRPr lang="en-US" altLang="ko-KR" sz="22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결론 및 기대효과 </a:t>
            </a:r>
            <a:endParaRPr lang="en-US" altLang="ko-KR" sz="22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프로젝트 관리 </a:t>
            </a:r>
            <a:endParaRPr lang="en-US" altLang="ko-KR" sz="22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시연 및 마무리 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73899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결과 </a:t>
            </a:r>
            <a:r>
              <a:rPr lang="en-US" altLang="ko-KR" baseline="30000" dirty="0"/>
              <a:t>–</a:t>
            </a:r>
            <a:r>
              <a:rPr lang="ko-KR" altLang="en-US" baseline="30000" dirty="0"/>
              <a:t> 추가 개선사항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12437" y="1296200"/>
            <a:ext cx="4793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ko-KR" altLang="en-US" sz="2000" dirty="0" err="1"/>
              <a:t>미비된</a:t>
            </a:r>
            <a:r>
              <a:rPr lang="ko-KR" altLang="en-US" sz="2000" dirty="0"/>
              <a:t> 기능 구현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백엔드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아키텍쳐</a:t>
            </a:r>
            <a:r>
              <a:rPr lang="ko-KR" altLang="en-US" sz="2000" dirty="0"/>
              <a:t> 구성</a:t>
            </a:r>
            <a:endParaRPr lang="en-US" altLang="ko-KR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AC842-3CC3-4345-BE7C-AC93E6FD38E8}"/>
              </a:ext>
            </a:extLst>
          </p:cNvPr>
          <p:cNvSpPr txBox="1"/>
          <p:nvPr/>
        </p:nvSpPr>
        <p:spPr>
          <a:xfrm>
            <a:off x="829304" y="2549211"/>
            <a:ext cx="98147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800" dirty="0"/>
          </a:p>
          <a:p>
            <a:pPr marL="457200" indent="-457200" algn="just">
              <a:buAutoNum type="arabicPeriod"/>
            </a:pPr>
            <a:r>
              <a:rPr lang="ko-KR" altLang="en-US" sz="2800" dirty="0"/>
              <a:t>정렬 기준</a:t>
            </a:r>
            <a:r>
              <a:rPr lang="en-US" altLang="ko-KR" sz="2800" dirty="0"/>
              <a:t>,</a:t>
            </a:r>
            <a:r>
              <a:rPr lang="ko-KR" altLang="en-US" sz="2800" dirty="0"/>
              <a:t> 고급 검색</a:t>
            </a:r>
            <a:r>
              <a:rPr lang="en-US" altLang="ko-KR" sz="2800" dirty="0"/>
              <a:t>,</a:t>
            </a:r>
            <a:r>
              <a:rPr lang="ko-KR" altLang="en-US" sz="2800" dirty="0"/>
              <a:t> 로그인 기능 추가 구현</a:t>
            </a:r>
            <a:endParaRPr lang="en-US" altLang="ko-KR" sz="2800" dirty="0"/>
          </a:p>
          <a:p>
            <a:pPr marL="457200" indent="-457200" algn="just">
              <a:buAutoNum type="arabicPeriod"/>
            </a:pPr>
            <a:endParaRPr lang="en-US" altLang="ko-KR" sz="2800" dirty="0"/>
          </a:p>
          <a:p>
            <a:pPr marL="457200" indent="-457200" algn="just">
              <a:buAutoNum type="arabicPeriod"/>
            </a:pPr>
            <a:r>
              <a:rPr lang="ko-KR" altLang="en-US" sz="2800" dirty="0"/>
              <a:t>자체적인 </a:t>
            </a:r>
            <a:r>
              <a:rPr lang="ko-KR" altLang="en-US" sz="2800" dirty="0" err="1"/>
              <a:t>백엔드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아키텍쳐를</a:t>
            </a:r>
            <a:r>
              <a:rPr lang="ko-KR" altLang="en-US" sz="2800" dirty="0"/>
              <a:t> 구축하여 본 프로젝트와 연결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85778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결론 및 기대효과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6740" y="1296200"/>
            <a:ext cx="7024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ko-KR" altLang="en-US" sz="2000" dirty="0">
                <a:effectLst/>
              </a:rPr>
              <a:t>대량의 파일을 관리하는 모든 문서 관련 서비스에 적합하다</a:t>
            </a:r>
            <a:r>
              <a:rPr lang="en-US" altLang="ko-KR" sz="2000" dirty="0">
                <a:effectLst/>
              </a:rPr>
              <a:t>.</a:t>
            </a:r>
            <a:endParaRPr lang="ko-KR" altLang="en-US" sz="2000" dirty="0">
              <a:effectLst/>
            </a:endParaRPr>
          </a:p>
        </p:txBody>
      </p:sp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28E8520-2A63-1845-A6BA-78FECF9F3C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4" y="2606360"/>
            <a:ext cx="4102594" cy="3294053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E6C4C177-0723-9048-884E-1F6173196D45}"/>
              </a:ext>
            </a:extLst>
          </p:cNvPr>
          <p:cNvSpPr/>
          <p:nvPr/>
        </p:nvSpPr>
        <p:spPr>
          <a:xfrm>
            <a:off x="5519057" y="3710808"/>
            <a:ext cx="1153886" cy="108075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6494E4-D263-6C4F-9EBC-0F9F5869AE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5" r="19941" b="5958"/>
          <a:stretch/>
        </p:blipFill>
        <p:spPr>
          <a:xfrm>
            <a:off x="7396842" y="2889227"/>
            <a:ext cx="3727197" cy="288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81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04971" y="1296200"/>
            <a:ext cx="4208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en-US" altLang="ko-KR" sz="2000" dirty="0">
                <a:effectLst/>
              </a:rPr>
              <a:t>Slack </a:t>
            </a:r>
            <a:r>
              <a:rPr lang="ko-KR" altLang="en-US" sz="2000" dirty="0"/>
              <a:t>메신저를 활용한 스케줄 관리</a:t>
            </a:r>
            <a:endParaRPr lang="ko-KR" altLang="en-US" sz="2000" dirty="0">
              <a:effectLst/>
            </a:endParaRPr>
          </a:p>
        </p:txBody>
      </p:sp>
      <p:pic>
        <p:nvPicPr>
          <p:cNvPr id="5" name="그림 4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77529697-066F-594E-8D6E-9ED1D450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05" y="2336075"/>
            <a:ext cx="4666269" cy="259998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BF6E6DB-9A73-1048-95D1-F474B4265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93" y="2385467"/>
            <a:ext cx="4622942" cy="351923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AFC661F-9123-8A42-832B-CC646A99C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20" y="2808537"/>
            <a:ext cx="3583419" cy="351923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6F2CF63-47A8-2F46-9545-93A182732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99" y="3128468"/>
            <a:ext cx="3785568" cy="3199306"/>
          </a:xfrm>
          <a:prstGeom prst="rect">
            <a:avLst/>
          </a:prstGeom>
        </p:spPr>
      </p:pic>
      <p:pic>
        <p:nvPicPr>
          <p:cNvPr id="6" name="그림 5" descr="텍스트, 식탁용기구, 클립아트, 컵이(가) 표시된 사진&#10;&#10;자동 생성된 설명">
            <a:extLst>
              <a:ext uri="{FF2B5EF4-FFF2-40B4-BE49-F238E27FC236}">
                <a16:creationId xmlns:a16="http://schemas.microsoft.com/office/drawing/2014/main" id="{2A036C41-7BF9-C94C-BB7B-75463F667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24" y="2081398"/>
            <a:ext cx="2930005" cy="8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56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29444" y="1296200"/>
            <a:ext cx="4559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en-US" altLang="ko-KR" sz="2000" dirty="0" err="1"/>
              <a:t>KhuHub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활용한 소스코드 형상관리</a:t>
            </a:r>
            <a:endParaRPr lang="ko-KR" altLang="en-US" sz="2000" dirty="0"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9390A4-7EFB-0F4A-A6E8-3232A3A3324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1969890"/>
            <a:ext cx="1828800" cy="5969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3031655-CEB2-EA45-8BCA-55FEAA2B2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5" y="2566790"/>
            <a:ext cx="8327300" cy="327586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F64194-4A2C-CC44-9141-121D12B7C1D3}"/>
              </a:ext>
            </a:extLst>
          </p:cNvPr>
          <p:cNvSpPr/>
          <p:nvPr/>
        </p:nvSpPr>
        <p:spPr>
          <a:xfrm>
            <a:off x="903515" y="909317"/>
            <a:ext cx="8836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프로젝트 </a:t>
            </a:r>
            <a:r>
              <a:rPr lang="en-US" altLang="ko-KR" dirty="0"/>
              <a:t>URL : </a:t>
            </a:r>
            <a:r>
              <a:rPr lang="ko-KR" altLang="en-US" dirty="0" err="1"/>
              <a:t>http</a:t>
            </a:r>
            <a:r>
              <a:rPr lang="ko-KR" altLang="en-US" dirty="0"/>
              <a:t>://</a:t>
            </a:r>
            <a:r>
              <a:rPr lang="ko-KR" altLang="en-US" dirty="0" err="1"/>
              <a:t>khuhub.khu.ac.kr</a:t>
            </a:r>
            <a:r>
              <a:rPr lang="ko-KR" altLang="en-US" dirty="0"/>
              <a:t>/2021-1-capstone-design1/GCL_Project1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18CD26-5649-A444-9A34-B1D288A2C32F}"/>
              </a:ext>
            </a:extLst>
          </p:cNvPr>
          <p:cNvSpPr/>
          <p:nvPr/>
        </p:nvSpPr>
        <p:spPr>
          <a:xfrm>
            <a:off x="5340705" y="46423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Git flow</a:t>
            </a:r>
            <a:r>
              <a:rPr lang="ko-KR" altLang="en-US" dirty="0" err="1"/>
              <a:t>를</a:t>
            </a:r>
            <a:r>
              <a:rPr lang="ko-KR" altLang="en-US" dirty="0"/>
              <a:t> 통한 형상관리 </a:t>
            </a:r>
            <a:endParaRPr lang="en-US" altLang="ko-KR" dirty="0"/>
          </a:p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참고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우아한 형제들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blog</a:t>
            </a:r>
          </a:p>
          <a:p>
            <a:r>
              <a:rPr lang="ko-KR" altLang="en-US" dirty="0" err="1">
                <a:solidFill>
                  <a:srgbClr val="FF0000"/>
                </a:solidFill>
              </a:rPr>
              <a:t>https</a:t>
            </a:r>
            <a:r>
              <a:rPr lang="ko-KR" altLang="en-US" dirty="0">
                <a:solidFill>
                  <a:srgbClr val="FF0000"/>
                </a:solidFill>
              </a:rPr>
              <a:t>://</a:t>
            </a:r>
            <a:r>
              <a:rPr lang="ko-KR" altLang="en-US" dirty="0" err="1">
                <a:solidFill>
                  <a:srgbClr val="FF0000"/>
                </a:solidFill>
              </a:rPr>
              <a:t>woowabros.github.io</a:t>
            </a:r>
            <a:r>
              <a:rPr lang="ko-KR" altLang="en-US" dirty="0">
                <a:solidFill>
                  <a:srgbClr val="FF0000"/>
                </a:solidFill>
              </a:rPr>
              <a:t>/</a:t>
            </a:r>
            <a:r>
              <a:rPr lang="ko-KR" altLang="en-US" dirty="0" err="1">
                <a:solidFill>
                  <a:srgbClr val="FF0000"/>
                </a:solidFill>
              </a:rPr>
              <a:t>experience</a:t>
            </a:r>
            <a:r>
              <a:rPr lang="ko-KR" altLang="en-US" dirty="0">
                <a:solidFill>
                  <a:srgbClr val="FF0000"/>
                </a:solidFill>
              </a:rPr>
              <a:t>/2017/10/30/</a:t>
            </a:r>
            <a:r>
              <a:rPr lang="ko-KR" altLang="en-US" dirty="0" err="1">
                <a:solidFill>
                  <a:srgbClr val="FF0000"/>
                </a:solidFill>
              </a:rPr>
              <a:t>baemin-mobile-git-branch-strategy.html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0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5931" y="1296200"/>
            <a:ext cx="2326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프로젝트 역할분담</a:t>
            </a:r>
            <a:endParaRPr lang="ko-KR" altLang="en-US" sz="20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EEA77-B6FE-D942-BAFD-031C13056DEA}"/>
              </a:ext>
            </a:extLst>
          </p:cNvPr>
          <p:cNvSpPr txBox="1"/>
          <p:nvPr/>
        </p:nvSpPr>
        <p:spPr>
          <a:xfrm>
            <a:off x="980814" y="2906485"/>
            <a:ext cx="102303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/>
              <a:t>안형욱</a:t>
            </a:r>
            <a:r>
              <a:rPr lang="ko-KR" altLang="en-US" sz="2200" dirty="0"/>
              <a:t> </a:t>
            </a:r>
            <a:r>
              <a:rPr lang="en-US" altLang="ko-KR" sz="2200" dirty="0"/>
              <a:t>:</a:t>
            </a:r>
            <a:r>
              <a:rPr lang="ko-KR" altLang="en-US" sz="2200" dirty="0"/>
              <a:t> 초기 개발환경 구축</a:t>
            </a:r>
            <a:r>
              <a:rPr lang="en-US" altLang="ko-KR" sz="2200" dirty="0"/>
              <a:t>,</a:t>
            </a:r>
            <a:r>
              <a:rPr lang="ko-KR" altLang="en-US" sz="2200" dirty="0"/>
              <a:t> </a:t>
            </a:r>
            <a:r>
              <a:rPr lang="en-US" altLang="ko-KR" sz="2200" dirty="0"/>
              <a:t>elastic search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통한 검색 기능 구현</a:t>
            </a:r>
            <a:r>
              <a:rPr lang="en-US" altLang="ko-KR" sz="2200" dirty="0"/>
              <a:t>,</a:t>
            </a:r>
            <a:r>
              <a:rPr lang="ko-KR" altLang="en-US" sz="2200" dirty="0"/>
              <a:t> 검색 </a:t>
            </a:r>
            <a:r>
              <a:rPr lang="en-US" altLang="ko-KR" sz="2200" dirty="0"/>
              <a:t>API </a:t>
            </a:r>
            <a:r>
              <a:rPr lang="ko-KR" altLang="en-US" sz="2200" dirty="0"/>
              <a:t>제작</a:t>
            </a:r>
            <a:r>
              <a:rPr lang="en-US" altLang="ko-KR" sz="2200" dirty="0"/>
              <a:t>,</a:t>
            </a:r>
            <a:r>
              <a:rPr lang="ko-KR" altLang="en-US" sz="2200" dirty="0"/>
              <a:t> </a:t>
            </a:r>
            <a:r>
              <a:rPr lang="en-US" altLang="ko-KR" sz="2200" dirty="0"/>
              <a:t>elastic search on cloud </a:t>
            </a:r>
            <a:r>
              <a:rPr lang="ko-KR" altLang="en-US" sz="2200" dirty="0"/>
              <a:t>스키마 구축</a:t>
            </a:r>
            <a:r>
              <a:rPr lang="en-US" altLang="ko-KR" sz="2200" dirty="0"/>
              <a:t>,</a:t>
            </a:r>
            <a:r>
              <a:rPr lang="ko-KR" altLang="en-US" sz="2200" dirty="0"/>
              <a:t> 파일 </a:t>
            </a:r>
            <a:r>
              <a:rPr lang="ko-KR" altLang="en-US" sz="2200" dirty="0" err="1"/>
              <a:t>미리보기</a:t>
            </a:r>
            <a:r>
              <a:rPr lang="ko-KR" altLang="en-US" sz="2200" dirty="0"/>
              <a:t> 기능 구현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이승윤 </a:t>
            </a:r>
            <a:r>
              <a:rPr lang="en-US" altLang="ko-KR" sz="2200" dirty="0"/>
              <a:t>:</a:t>
            </a:r>
            <a:r>
              <a:rPr lang="ko-KR" altLang="en-US" sz="2200" dirty="0"/>
              <a:t> 전반적인 유저 인터페이스 레이아웃 구현 및 디자인</a:t>
            </a:r>
            <a:r>
              <a:rPr lang="en-US" altLang="ko-KR" sz="2200" dirty="0"/>
              <a:t>,</a:t>
            </a:r>
            <a:r>
              <a:rPr lang="ko-KR" altLang="en-US" sz="2200" dirty="0"/>
              <a:t>  </a:t>
            </a:r>
            <a:r>
              <a:rPr lang="en-US" altLang="ko-KR" sz="2200" dirty="0"/>
              <a:t>dummy data(mock data) </a:t>
            </a:r>
            <a:r>
              <a:rPr lang="ko-KR" altLang="en-US" sz="2200" dirty="0"/>
              <a:t>구조 제작</a:t>
            </a:r>
            <a:r>
              <a:rPr lang="en-US" altLang="ko-KR" sz="2200" dirty="0"/>
              <a:t>,</a:t>
            </a:r>
            <a:r>
              <a:rPr lang="ko-KR" altLang="en-US" sz="2200" dirty="0"/>
              <a:t> </a:t>
            </a:r>
            <a:r>
              <a:rPr lang="en-US" altLang="ko-KR" sz="2200" dirty="0"/>
              <a:t>S3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통한 문서 저장 체계 구축</a:t>
            </a:r>
            <a:r>
              <a:rPr lang="en-US" altLang="ko-KR" sz="2200" dirty="0"/>
              <a:t>,</a:t>
            </a:r>
            <a:r>
              <a:rPr lang="ko-KR" altLang="en-US" sz="2200" dirty="0"/>
              <a:t> </a:t>
            </a:r>
            <a:r>
              <a:rPr lang="en-US" altLang="ko-KR" sz="2200" dirty="0"/>
              <a:t>EC2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통한 글로벌 </a:t>
            </a:r>
            <a:r>
              <a:rPr lang="en-US" altLang="ko-KR" sz="2200" dirty="0"/>
              <a:t>IP </a:t>
            </a:r>
            <a:r>
              <a:rPr lang="ko-KR" altLang="en-US" sz="2200" dirty="0"/>
              <a:t>호스팅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34859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712214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335360" y="2529421"/>
            <a:ext cx="11520000" cy="864000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4" name="그림 3" descr="사람, 남자, 실내, 어두운이(가) 표시된 사진&#10;&#10;자동 생성된 설명">
            <a:extLst>
              <a:ext uri="{FF2B5EF4-FFF2-40B4-BE49-F238E27FC236}">
                <a16:creationId xmlns:a16="http://schemas.microsoft.com/office/drawing/2014/main" id="{0F087972-4ED7-9141-984D-C01AC9FB1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pPr lvl="0">
              <a:defRPr/>
            </a:pPr>
            <a:r>
              <a:rPr lang="ko-KR" altLang="en-US" baseline="30000"/>
              <a:t>프로젝트 선정이유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070" y="1153320"/>
            <a:ext cx="11993989" cy="984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/>
              <a:t>문서 중앙화</a:t>
            </a:r>
            <a:r>
              <a:rPr lang="en-US" altLang="ko-KR" sz="2000"/>
              <a:t>?</a:t>
            </a:r>
          </a:p>
          <a:p>
            <a:pPr algn="ctr">
              <a:defRPr/>
            </a:pPr>
            <a:endParaRPr lang="en-US" altLang="ko-KR" sz="2000"/>
          </a:p>
          <a:p>
            <a:pPr algn="ctr">
              <a:defRPr/>
            </a:pPr>
            <a:r>
              <a:rPr lang="ko-KR" altLang="en-US"/>
              <a:t>기업에서 생산되거나 취급하는 모든 정보와 작업물을 개인 </a:t>
            </a:r>
            <a:r>
              <a:rPr lang="en" altLang="ko-KR"/>
              <a:t>PC</a:t>
            </a:r>
            <a:r>
              <a:rPr lang="ko-KR" altLang="en-US"/>
              <a:t>에 저장하지 않고 </a:t>
            </a:r>
            <a:r>
              <a:rPr lang="ko-KR" altLang="en-US" b="1"/>
              <a:t>중앙</a:t>
            </a:r>
            <a:r>
              <a:rPr lang="ko-KR" altLang="en-US"/>
              <a:t> 서버에 저장하여 관리하는 것</a:t>
            </a:r>
            <a:endParaRPr lang="ko-KR" altLang="en-US" sz="2000">
              <a:effectLst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61247" y="2423510"/>
            <a:ext cx="5069505" cy="34111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선정이유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85252" y="1581960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문서중앙화를 하는 이유</a:t>
            </a:r>
            <a:r>
              <a:rPr lang="en-US" altLang="ko-KR" sz="2000" dirty="0"/>
              <a:t>?</a:t>
            </a:r>
            <a:endParaRPr lang="ko-KR" altLang="en-US" sz="2000" dirty="0">
              <a:effectLst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2622A45-DBB3-8244-A5C0-2EC4968A0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25" y="2470047"/>
            <a:ext cx="9780481" cy="30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4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선정이유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3493" y="1610536"/>
            <a:ext cx="2791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문서 </a:t>
            </a:r>
            <a:r>
              <a:rPr lang="ko-KR" altLang="en-US" sz="2000" dirty="0" err="1"/>
              <a:t>중앙화의</a:t>
            </a:r>
            <a:r>
              <a:rPr lang="ko-KR" altLang="en-US" sz="2000" dirty="0"/>
              <a:t> 문제점</a:t>
            </a:r>
            <a:r>
              <a:rPr lang="en-US" altLang="ko-KR" sz="2000" dirty="0"/>
              <a:t>?</a:t>
            </a:r>
            <a:endParaRPr lang="ko-KR" altLang="en-US" sz="2000" dirty="0">
              <a:effectLst/>
            </a:endParaRPr>
          </a:p>
        </p:txBody>
      </p:sp>
      <p:pic>
        <p:nvPicPr>
          <p:cNvPr id="5" name="그림 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5EC58FA-6FE5-F04D-8810-FBCE1A7A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76" y="2541485"/>
            <a:ext cx="2566716" cy="3501804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C1DB520-4479-4143-9602-73E2BA22F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94" y="2495685"/>
            <a:ext cx="4576198" cy="3547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8AF163-FF1A-B74F-B475-7916849D9C2E}"/>
              </a:ext>
            </a:extLst>
          </p:cNvPr>
          <p:cNvSpPr txBox="1"/>
          <p:nvPr/>
        </p:nvSpPr>
        <p:spPr>
          <a:xfrm>
            <a:off x="1716151" y="3770230"/>
            <a:ext cx="4281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highlight>
                  <a:srgbClr val="C0C0C0"/>
                </a:highlight>
              </a:rPr>
              <a:t>프로젝트 아키텍처가 포함된 문서</a:t>
            </a:r>
            <a:r>
              <a:rPr lang="en-US" altLang="ko-KR" sz="2000" b="1" dirty="0">
                <a:highlight>
                  <a:srgbClr val="C0C0C0"/>
                </a:highlight>
              </a:rPr>
              <a:t>??</a:t>
            </a:r>
            <a:endParaRPr lang="ko-KR" altLang="en-US" sz="2000" b="1" dirty="0">
              <a:effectLst/>
              <a:highlight>
                <a:srgbClr val="C0C0C0"/>
              </a:highligh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4C16CFC-B7DF-424D-88B1-EFAF6C3CA2A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16" y="4092196"/>
            <a:ext cx="949901" cy="925419"/>
          </a:xfrm>
          <a:prstGeom prst="rect">
            <a:avLst/>
          </a:prstGeom>
        </p:spPr>
      </p:pic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850B787F-5364-A24C-8869-D01F767BB9C1}"/>
              </a:ext>
            </a:extLst>
          </p:cNvPr>
          <p:cNvSpPr/>
          <p:nvPr/>
        </p:nvSpPr>
        <p:spPr>
          <a:xfrm>
            <a:off x="6292349" y="3799670"/>
            <a:ext cx="1271588" cy="7413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86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선정이유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584" y="1296200"/>
            <a:ext cx="11230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대량의 파일들을 중앙화</a:t>
            </a:r>
            <a:r>
              <a:rPr lang="en-US" altLang="ko-KR" sz="2000" dirty="0"/>
              <a:t> </a:t>
            </a:r>
            <a:r>
              <a:rPr lang="ko-KR" altLang="en-US" sz="2000" dirty="0"/>
              <a:t>하였을 때 생기는 문제점을 해결함과 동시에 사용자 편의성을 개선한다</a:t>
            </a:r>
            <a:r>
              <a:rPr lang="en-US" altLang="ko-KR" sz="2000" dirty="0"/>
              <a:t>.</a:t>
            </a:r>
            <a:endParaRPr lang="ko-KR" altLang="en-US" sz="2000" dirty="0">
              <a:effectLst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87F5632-31EE-DB43-8612-5F20C75A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19" y="2599322"/>
            <a:ext cx="2069449" cy="2933902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B6166E67-D28F-4C4C-94E0-CF020BC3D67D}"/>
              </a:ext>
            </a:extLst>
          </p:cNvPr>
          <p:cNvSpPr/>
          <p:nvPr/>
        </p:nvSpPr>
        <p:spPr>
          <a:xfrm>
            <a:off x="2606164" y="3285722"/>
            <a:ext cx="1422901" cy="28655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95428-20D0-3C4D-9BCD-E9479448FC05}"/>
              </a:ext>
            </a:extLst>
          </p:cNvPr>
          <p:cNvSpPr txBox="1"/>
          <p:nvPr/>
        </p:nvSpPr>
        <p:spPr>
          <a:xfrm>
            <a:off x="2951552" y="3014666"/>
            <a:ext cx="977497" cy="37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추출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1333940-4B08-2942-9ADD-3178FD4A4E05}"/>
              </a:ext>
            </a:extLst>
          </p:cNvPr>
          <p:cNvSpPr/>
          <p:nvPr/>
        </p:nvSpPr>
        <p:spPr>
          <a:xfrm>
            <a:off x="4085569" y="3307361"/>
            <a:ext cx="1567541" cy="75764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79A0F-31D8-4245-8E09-12A0FEC26DD9}"/>
              </a:ext>
            </a:extLst>
          </p:cNvPr>
          <p:cNvSpPr txBox="1"/>
          <p:nvPr/>
        </p:nvSpPr>
        <p:spPr>
          <a:xfrm>
            <a:off x="4083389" y="3516291"/>
            <a:ext cx="156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Elasticsearch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75CE2-C2D4-8149-B243-7EAE65A71A93}"/>
              </a:ext>
            </a:extLst>
          </p:cNvPr>
          <p:cNvSpPr txBox="1"/>
          <p:nvPr/>
        </p:nvSpPr>
        <p:spPr>
          <a:xfrm>
            <a:off x="4222762" y="3021101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문서 저장</a:t>
            </a:r>
            <a:r>
              <a:rPr lang="en-US" altLang="ko-KR" sz="1400" b="1" dirty="0"/>
              <a:t> DB</a:t>
            </a:r>
            <a:endParaRPr lang="ko-KR" altLang="en-US" sz="14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5D1DD79-56B4-F74D-B079-59895C055CBC}"/>
              </a:ext>
            </a:extLst>
          </p:cNvPr>
          <p:cNvSpPr/>
          <p:nvPr/>
        </p:nvSpPr>
        <p:spPr>
          <a:xfrm>
            <a:off x="5805271" y="3516291"/>
            <a:ext cx="1422901" cy="28655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55A2CB-5D1E-AA45-A195-93F3DC20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33" y="3311465"/>
            <a:ext cx="3818753" cy="1791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8EF0C9-6BA4-A343-8262-DD69B8CFCCD4}"/>
              </a:ext>
            </a:extLst>
          </p:cNvPr>
          <p:cNvSpPr txBox="1"/>
          <p:nvPr/>
        </p:nvSpPr>
        <p:spPr>
          <a:xfrm>
            <a:off x="6117100" y="3260719"/>
            <a:ext cx="977497" cy="371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검색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EB6631-E44E-FD4B-B265-28DC0F28F27C}"/>
              </a:ext>
            </a:extLst>
          </p:cNvPr>
          <p:cNvSpPr/>
          <p:nvPr/>
        </p:nvSpPr>
        <p:spPr>
          <a:xfrm>
            <a:off x="4029064" y="2856506"/>
            <a:ext cx="7352569" cy="267671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68786-2E70-AF46-9297-C12796773217}"/>
              </a:ext>
            </a:extLst>
          </p:cNvPr>
          <p:cNvSpPr txBox="1"/>
          <p:nvPr/>
        </p:nvSpPr>
        <p:spPr>
          <a:xfrm>
            <a:off x="6993897" y="2487174"/>
            <a:ext cx="142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개발 부분</a:t>
            </a:r>
          </a:p>
        </p:txBody>
      </p:sp>
    </p:spTree>
    <p:extLst>
      <p:ext uri="{BB962C8B-B14F-4D97-AF65-F5344CB8AC3E}">
        <p14:creationId xmlns:p14="http://schemas.microsoft.com/office/powerpoint/2010/main" val="121972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pPr lvl="0">
              <a:defRPr/>
            </a:pPr>
            <a:r>
              <a:rPr lang="ko-KR" altLang="en-US" baseline="30000"/>
              <a:t>프로젝트 접근방법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18152" y="1296200"/>
            <a:ext cx="31818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000"/>
          </a:p>
          <a:p>
            <a:pPr algn="ctr">
              <a:defRPr/>
            </a:pPr>
            <a:r>
              <a:rPr lang="ko-KR" altLang="en-US" sz="2000"/>
              <a:t>관련 연구 </a:t>
            </a:r>
            <a:r>
              <a:rPr lang="en-US" altLang="ko-KR" sz="2000"/>
              <a:t>–</a:t>
            </a:r>
            <a:r>
              <a:rPr lang="ko-KR" altLang="en-US" sz="2000"/>
              <a:t> </a:t>
            </a:r>
            <a:r>
              <a:rPr lang="en-US" altLang="ko-KR" sz="2000"/>
              <a:t>Elastic Search</a:t>
            </a:r>
            <a:endParaRPr lang="ko-KR" altLang="en-US" sz="2000">
              <a:effectLst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568" y="2459041"/>
            <a:ext cx="5047882" cy="2197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00838" y="2459041"/>
            <a:ext cx="4679640" cy="299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ko-KR" altLang="en-US" dirty="0" err="1"/>
              <a:t>분산형</a:t>
            </a:r>
            <a:r>
              <a:rPr lang="ko-KR" altLang="en-US" dirty="0"/>
              <a:t> </a:t>
            </a:r>
            <a:r>
              <a:rPr lang="en" altLang="ko-KR" dirty="0"/>
              <a:t>RESTful </a:t>
            </a:r>
            <a:r>
              <a:rPr lang="ko-KR" altLang="en-US" dirty="0"/>
              <a:t>검색 및 분석</a:t>
            </a:r>
            <a:r>
              <a:rPr lang="en-US" altLang="ko-KR" dirty="0"/>
              <a:t> </a:t>
            </a:r>
            <a:r>
              <a:rPr lang="ko-KR" altLang="en-US" dirty="0"/>
              <a:t>엔진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en-US" altLang="ko-KR" dirty="0" err="1"/>
              <a:t>OpenSource</a:t>
            </a:r>
            <a:r>
              <a:rPr lang="en-US" altLang="ko-KR" dirty="0"/>
              <a:t> API</a:t>
            </a:r>
            <a:r>
              <a:rPr lang="ko-KR" altLang="en-US" dirty="0"/>
              <a:t> 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ko-KR" altLang="en-US" dirty="0"/>
              <a:t>사용환경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로컬환경</a:t>
            </a:r>
            <a:r>
              <a:rPr lang="ko-KR" altLang="en-US" dirty="0"/>
              <a:t> 또는 </a:t>
            </a:r>
            <a:r>
              <a:rPr lang="ko-KR" altLang="en-US" dirty="0" err="1"/>
              <a:t>클라운드</a:t>
            </a:r>
            <a:r>
              <a:rPr lang="ko-KR" altLang="en-US" dirty="0"/>
              <a:t> 환경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ko-KR" altLang="en-US" dirty="0"/>
              <a:t>특징</a:t>
            </a:r>
            <a:r>
              <a:rPr lang="en-US" altLang="ko-KR" dirty="0"/>
              <a:t>:</a:t>
            </a:r>
            <a:r>
              <a:rPr lang="ko-KR" altLang="en-US" dirty="0"/>
              <a:t> 전문 검색</a:t>
            </a:r>
            <a:r>
              <a:rPr lang="en-US" altLang="ko-KR" dirty="0"/>
              <a:t>(</a:t>
            </a:r>
            <a:r>
              <a:rPr lang="en-US" altLang="ko-KR" dirty="0" err="1"/>
              <a:t>ElasticSearch</a:t>
            </a:r>
            <a:r>
              <a:rPr lang="en-US" altLang="ko-KR" dirty="0"/>
              <a:t>),</a:t>
            </a:r>
            <a:r>
              <a:rPr lang="ko-KR" altLang="en-US" dirty="0"/>
              <a:t> 통계 분석</a:t>
            </a:r>
            <a:r>
              <a:rPr lang="en-US" altLang="ko-KR" dirty="0"/>
              <a:t>(Kibana),</a:t>
            </a:r>
            <a:r>
              <a:rPr lang="ko-KR" altLang="en-US" dirty="0"/>
              <a:t> 로그 분석</a:t>
            </a:r>
            <a:r>
              <a:rPr lang="en-US" altLang="ko-KR" dirty="0"/>
              <a:t>(Logstash),</a:t>
            </a:r>
            <a:r>
              <a:rPr lang="ko-KR" altLang="en-US" dirty="0"/>
              <a:t> </a:t>
            </a:r>
            <a:r>
              <a:rPr lang="ko-KR" altLang="en-US" dirty="0" err="1"/>
              <a:t>역색인</a:t>
            </a:r>
            <a:r>
              <a:rPr lang="en-US" altLang="ko-KR" dirty="0"/>
              <a:t>,</a:t>
            </a:r>
            <a:r>
              <a:rPr lang="ko-KR" altLang="en-US" dirty="0"/>
              <a:t> 분산 환경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ko-KR" altLang="en-US" dirty="0"/>
              <a:t>공식 홈페이지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/>
              <a:t>https://</a:t>
            </a:r>
            <a:r>
              <a:rPr lang="en" altLang="ko-KR" dirty="0" err="1"/>
              <a:t>www.elastic.co</a:t>
            </a:r>
            <a:r>
              <a:rPr lang="en" altLang="ko-KR" dirty="0"/>
              <a:t>/</a:t>
            </a:r>
            <a:r>
              <a:rPr lang="en" altLang="ko-KR" dirty="0" err="1"/>
              <a:t>kr</a:t>
            </a:r>
            <a:r>
              <a:rPr lang="en" altLang="ko-KR" dirty="0"/>
              <a:t>/enterprise-search</a:t>
            </a:r>
          </a:p>
          <a:p>
            <a:pPr lvl="0">
              <a:defRPr/>
            </a:pPr>
            <a:endParaRPr kumimoji="1"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pPr lvl="0">
              <a:defRPr/>
            </a:pPr>
            <a:r>
              <a:rPr lang="ko-KR" altLang="en-US" baseline="30000"/>
              <a:t>프로젝트 접근방법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18152" y="1296200"/>
            <a:ext cx="31818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000"/>
          </a:p>
          <a:p>
            <a:pPr algn="ctr">
              <a:defRPr/>
            </a:pPr>
            <a:r>
              <a:rPr lang="ko-KR" altLang="en-US" sz="2000"/>
              <a:t>관련 연구 </a:t>
            </a:r>
            <a:r>
              <a:rPr lang="en-US" altLang="ko-KR" sz="2000"/>
              <a:t>–</a:t>
            </a:r>
            <a:r>
              <a:rPr lang="ko-KR" altLang="en-US" sz="2000"/>
              <a:t> </a:t>
            </a:r>
            <a:r>
              <a:rPr lang="en-US" altLang="ko-KR" sz="2000"/>
              <a:t>Elastic Search</a:t>
            </a:r>
            <a:endParaRPr lang="ko-KR" altLang="en-US" sz="2000">
              <a:effectLst/>
            </a:endParaRPr>
          </a:p>
        </p:txBody>
      </p:sp>
      <p:pic>
        <p:nvPicPr>
          <p:cNvPr id="7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97004" y="3062892"/>
            <a:ext cx="2964185" cy="22602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1791" y="2693560"/>
            <a:ext cx="195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/>
              <a:t>DB </a:t>
            </a:r>
            <a:r>
              <a:rPr kumimoji="1" lang="ko-KR" altLang="en-US" dirty="0"/>
              <a:t>스키마 구조</a:t>
            </a:r>
            <a:endParaRPr kumimoji="1" lang="en-US" altLang="ko-KR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73236" y="3042960"/>
            <a:ext cx="3416684" cy="22739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06084" y="6513066"/>
            <a:ext cx="272231" cy="362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361986" y="2675794"/>
            <a:ext cx="1191809" cy="367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결과 예시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9608" y="3062892"/>
            <a:ext cx="4133853" cy="22539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677F17-04A3-2147-8FFB-88A701E04EE5}"/>
              </a:ext>
            </a:extLst>
          </p:cNvPr>
          <p:cNvSpPr txBox="1"/>
          <p:nvPr/>
        </p:nvSpPr>
        <p:spPr>
          <a:xfrm>
            <a:off x="5898978" y="2673628"/>
            <a:ext cx="195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/>
              <a:t>API </a:t>
            </a:r>
            <a:r>
              <a:rPr kumimoji="1" lang="ko-KR" altLang="en-US" dirty="0"/>
              <a:t>요청</a:t>
            </a:r>
            <a:endParaRPr kumimoji="1"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7063E3-9DD3-6C48-A8EE-9BEC15DC373D}"/>
              </a:ext>
            </a:extLst>
          </p:cNvPr>
          <p:cNvSpPr txBox="1"/>
          <p:nvPr/>
        </p:nvSpPr>
        <p:spPr>
          <a:xfrm>
            <a:off x="1301791" y="5501543"/>
            <a:ext cx="195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/>
              <a:t>스키마 구조 제작</a:t>
            </a:r>
            <a:endParaRPr kumimoji="1"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0CEEB-37E0-FB49-A1A1-E5294472C0BF}"/>
              </a:ext>
            </a:extLst>
          </p:cNvPr>
          <p:cNvSpPr txBox="1"/>
          <p:nvPr/>
        </p:nvSpPr>
        <p:spPr>
          <a:xfrm>
            <a:off x="4810494" y="5501543"/>
            <a:ext cx="3435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 err="1"/>
              <a:t>프론트엔드에서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Restful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검색 결과 요청</a:t>
            </a:r>
            <a:endParaRPr kumimoji="1"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1BA32-E47B-7941-816A-B95430796B7D}"/>
              </a:ext>
            </a:extLst>
          </p:cNvPr>
          <p:cNvSpPr txBox="1"/>
          <p:nvPr/>
        </p:nvSpPr>
        <p:spPr>
          <a:xfrm>
            <a:off x="8376303" y="5495277"/>
            <a:ext cx="3435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/>
              <a:t>검색 결과에 따른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 데이터</a:t>
            </a:r>
            <a:endParaRPr kumimoji="1"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52" y="164464"/>
            <a:ext cx="10515600" cy="929519"/>
          </a:xfrm>
        </p:spPr>
        <p:txBody>
          <a:bodyPr/>
          <a:lstStyle/>
          <a:p>
            <a:r>
              <a:rPr lang="ko-KR" altLang="en-US" baseline="30000" dirty="0"/>
              <a:t>프로젝트 접근방법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90065" y="1296200"/>
            <a:ext cx="4438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관련 연구 </a:t>
            </a:r>
            <a:r>
              <a:rPr lang="en-US" altLang="ko-KR" sz="2000" dirty="0"/>
              <a:t>–</a:t>
            </a:r>
            <a:r>
              <a:rPr lang="ko-KR" altLang="en-US" sz="2000" dirty="0"/>
              <a:t> </a:t>
            </a:r>
            <a:r>
              <a:rPr lang="en-US" altLang="ko-KR" sz="2000" dirty="0"/>
              <a:t>Django Web Framework</a:t>
            </a:r>
            <a:endParaRPr lang="ko-KR" altLang="en-US" sz="2000" dirty="0"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44F949-20CF-AF49-BC76-CC1E0FEC2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6" y="2375055"/>
            <a:ext cx="5687658" cy="3186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4EF45-BCC6-FE46-8CD9-3C3CEEBADE3B}"/>
              </a:ext>
            </a:extLst>
          </p:cNvPr>
          <p:cNvSpPr txBox="1"/>
          <p:nvPr/>
        </p:nvSpPr>
        <p:spPr>
          <a:xfrm>
            <a:off x="6514534" y="2347165"/>
            <a:ext cx="5259891" cy="31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err="1"/>
              <a:t>파이썬으로</a:t>
            </a:r>
            <a:r>
              <a:rPr lang="ko-KR" altLang="en-US" dirty="0"/>
              <a:t> 작성된 무료 오픈 소스 웹 프레임워크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모델</a:t>
            </a:r>
            <a:r>
              <a:rPr lang="en-US" altLang="ko-KR" dirty="0"/>
              <a:t>-</a:t>
            </a:r>
            <a:r>
              <a:rPr lang="ko-KR" altLang="en-US" dirty="0"/>
              <a:t>뷰</a:t>
            </a:r>
            <a:r>
              <a:rPr lang="en-US" altLang="ko-KR" dirty="0"/>
              <a:t>-</a:t>
            </a:r>
            <a:r>
              <a:rPr lang="ko-KR" altLang="en-US" dirty="0"/>
              <a:t>컨트롤러 패턴 구조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고도의 데이터베이스 기반 웹사이트를 작성하는 데 있어서 수고를 더는 것이 장고의 장점이자 주된 목표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인증</a:t>
            </a:r>
            <a:r>
              <a:rPr lang="en-US" altLang="ko-KR" dirty="0"/>
              <a:t>, </a:t>
            </a:r>
            <a:r>
              <a:rPr lang="en" altLang="ko-KR" dirty="0"/>
              <a:t>CORS, data parsing </a:t>
            </a:r>
            <a:r>
              <a:rPr lang="ko-KR" altLang="en-US" dirty="0"/>
              <a:t>등의 반복적으로 구현해야 하는 부분은 라이브러리 형태로 만들어져 있다</a:t>
            </a:r>
            <a:r>
              <a:rPr lang="en-US" altLang="ko-KR" dirty="0"/>
              <a:t>.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공식 매뉴얼 사이트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/>
              <a:t>https://</a:t>
            </a:r>
            <a:r>
              <a:rPr lang="en" altLang="ko-KR" dirty="0" err="1"/>
              <a:t>docs.djangoproject.com</a:t>
            </a:r>
            <a:r>
              <a:rPr lang="en" altLang="ko-KR" dirty="0"/>
              <a:t>/ko/3.2/intro/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422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2285</Words>
  <Application>Microsoft Macintosh PowerPoint</Application>
  <PresentationFormat>와이드스크린</PresentationFormat>
  <Paragraphs>227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나눔스퀘어</vt:lpstr>
      <vt:lpstr>맑은 고딕</vt:lpstr>
      <vt:lpstr>Arial</vt:lpstr>
      <vt:lpstr>Segoe UI Black</vt:lpstr>
      <vt:lpstr>Segoe UI Light</vt:lpstr>
      <vt:lpstr>Tahoma</vt:lpstr>
      <vt:lpstr>Office 테마</vt:lpstr>
      <vt:lpstr>PowerPoint 프레젠테이션</vt:lpstr>
      <vt:lpstr>목차</vt:lpstr>
      <vt:lpstr>프로젝트 선정이유</vt:lpstr>
      <vt:lpstr>프로젝트 선정이유</vt:lpstr>
      <vt:lpstr>프로젝트 선정이유</vt:lpstr>
      <vt:lpstr>프로젝트 선정이유</vt:lpstr>
      <vt:lpstr>프로젝트 접근방법</vt:lpstr>
      <vt:lpstr>프로젝트 접근방법</vt:lpstr>
      <vt:lpstr>프로젝트 접근방법</vt:lpstr>
      <vt:lpstr>프로젝트 접근방법</vt:lpstr>
      <vt:lpstr>프로젝트 접근방법</vt:lpstr>
      <vt:lpstr>프로젝트 접근방법</vt:lpstr>
      <vt:lpstr>프로젝트 구조</vt:lpstr>
      <vt:lpstr>프로젝트 결과 </vt:lpstr>
      <vt:lpstr>프로젝트 결과 - 홈페이지 </vt:lpstr>
      <vt:lpstr>프로젝트 결과 - 로그인 </vt:lpstr>
      <vt:lpstr>프로젝트 결과 – 검색결과 페이지 </vt:lpstr>
      <vt:lpstr>프로젝트 결과 – 검색결과 페이지 </vt:lpstr>
      <vt:lpstr>프로젝트 결과 – 문제점 도출 </vt:lpstr>
      <vt:lpstr>프로젝트 결과 – 추가 개선사항 </vt:lpstr>
      <vt:lpstr>결론 및 기대효과</vt:lpstr>
      <vt:lpstr>프로젝트 관리</vt:lpstr>
      <vt:lpstr>프로젝트 관리</vt:lpstr>
      <vt:lpstr>프로젝트 관리</vt:lpstr>
      <vt:lpstr>시연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이승윤</cp:lastModifiedBy>
  <cp:revision>125</cp:revision>
  <dcterms:created xsi:type="dcterms:W3CDTF">2019-07-23T07:20:40Z</dcterms:created>
  <dcterms:modified xsi:type="dcterms:W3CDTF">2021-06-15T07:35:03Z</dcterms:modified>
  <cp:version/>
</cp:coreProperties>
</file>